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modernComment_100_A7968B66.xml" ContentType="application/vnd.ms-powerpoint.comments+xml"/>
  <Override PartName="/ppt/notesSlides/notesSlide2.xml" ContentType="application/vnd.openxmlformats-officedocument.presentationml.notesSlide+xml"/>
  <Override PartName="/ppt/comments/modernComment_10A_B738E057.xml" ContentType="application/vnd.ms-powerpoint.comments+xml"/>
  <Override PartName="/ppt/notesSlides/notesSlide3.xml" ContentType="application/vnd.openxmlformats-officedocument.presentationml.notesSlide+xml"/>
  <Override PartName="/ppt/comments/modernComment_104_5A8B4083.xml" ContentType="application/vnd.ms-powerpoint.comments+xml"/>
  <Override PartName="/ppt/notesSlides/notesSlide4.xml" ContentType="application/vnd.openxmlformats-officedocument.presentationml.notesSlide+xml"/>
  <Override PartName="/ppt/comments/modernComment_105_F8837230.xml" ContentType="application/vnd.ms-powerpoint.comments+xml"/>
  <Override PartName="/ppt/notesSlides/notesSlide5.xml" ContentType="application/vnd.openxmlformats-officedocument.presentationml.notesSlide+xml"/>
  <Override PartName="/ppt/comments/modernComment_107_5100D422.xml" ContentType="application/vnd.ms-powerpoint.comments+xml"/>
  <Override PartName="/ppt/notesSlides/notesSlide6.xml" ContentType="application/vnd.openxmlformats-officedocument.presentationml.notesSlide+xml"/>
  <Override PartName="/ppt/comments/modernComment_108_BC7A6E24.xml" ContentType="application/vnd.ms-powerpoint.comments+xml"/>
  <Override PartName="/ppt/notesSlides/notesSlide7.xml" ContentType="application/vnd.openxmlformats-officedocument.presentationml.notesSlide+xml"/>
  <Override PartName="/ppt/comments/modernComment_109_CA4BFC10.xml" ContentType="application/vnd.ms-powerpoint.comments+xml"/>
  <Override PartName="/ppt/notesSlides/notesSlide8.xml" ContentType="application/vnd.openxmlformats-officedocument.presentationml.notesSlide+xml"/>
  <Override PartName="/ppt/comments/modernComment_10B_6288BBC.xml" ContentType="application/vnd.ms-powerpoint.comment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omments/modernComment_10D_953ABB31.xml" ContentType="application/vnd.ms-powerpoint.comment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notesMasterIdLst>
    <p:notesMasterId r:id="rId18"/>
  </p:notesMasterIdLst>
  <p:sldIdLst>
    <p:sldId id="256" r:id="rId2"/>
    <p:sldId id="266" r:id="rId3"/>
    <p:sldId id="260" r:id="rId4"/>
    <p:sldId id="261" r:id="rId5"/>
    <p:sldId id="263" r:id="rId6"/>
    <p:sldId id="264" r:id="rId7"/>
    <p:sldId id="265" r:id="rId8"/>
    <p:sldId id="267" r:id="rId9"/>
    <p:sldId id="268" r:id="rId10"/>
    <p:sldId id="269" r:id="rId11"/>
    <p:sldId id="270" r:id="rId12"/>
    <p:sldId id="271" r:id="rId13"/>
    <p:sldId id="272" r:id="rId14"/>
    <p:sldId id="257" r:id="rId15"/>
    <p:sldId id="259" r:id="rId16"/>
    <p:sldId id="258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ED50C9-2290-CA26-7A2A-E1578788B773}" name="Geneviève SAINTE" initials="GS" userId="67cd57a137423833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8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modernComment_100_A7968B6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23F7206-B9EE-46A9-962F-DB3769D65A38}" authorId="{1DED50C9-2290-CA26-7A2A-E1578788B773}" created="2022-06-08T14:06:44.074">
    <pc:sldMkLst xmlns:pc="http://schemas.microsoft.com/office/powerpoint/2013/main/command">
      <pc:docMk/>
      <pc:sldMk cId="2811661158" sldId="256"/>
    </pc:sldMkLst>
    <p188:txBody>
      <a:bodyPr/>
      <a:lstStyle/>
      <a:p>
        <a:r>
          <a:rPr lang="fr-FR"/>
          <a:t>Une proposition qui existe déjà dans d'autres paroisses et qui répond parfaitement au projet que s'est donné l'EAP</a:t>
        </a:r>
      </a:p>
    </p188:txBody>
  </p188:cm>
</p188:cmLst>
</file>

<file path=ppt/comments/modernComment_104_5A8B408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C9EBA7F-7C56-4E7C-BD81-A0EBF401B26E}" authorId="{1DED50C9-2290-CA26-7A2A-E1578788B773}" created="2022-06-08T14:08:20.800">
    <pc:sldMkLst xmlns:pc="http://schemas.microsoft.com/office/powerpoint/2013/main/command">
      <pc:docMk/>
      <pc:sldMk cId="1519075459" sldId="260"/>
    </pc:sldMkLst>
    <p188:txBody>
      <a:bodyPr/>
      <a:lstStyle/>
      <a:p>
        <a:r>
          <a:rPr lang="fr-FR"/>
          <a:t>Faire une proposition dont la seule condition est de faire partie de notre ensemble pastoral, le regroupement se ferait plutôt de façon géographique.</a:t>
        </a:r>
      </a:p>
    </p188:txBody>
  </p188:cm>
</p188:cmLst>
</file>

<file path=ppt/comments/modernComment_105_F883723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61E89B7-942E-472F-9DCA-1129601ABCFB}" authorId="{1DED50C9-2290-CA26-7A2A-E1578788B773}" created="2022-06-08T14:10:54.890">
    <pc:sldMkLst xmlns:pc="http://schemas.microsoft.com/office/powerpoint/2013/main/command">
      <pc:docMk/>
      <pc:sldMk cId="4169364016" sldId="261"/>
    </pc:sldMkLst>
    <p188:txBody>
      <a:bodyPr/>
      <a:lstStyle/>
      <a:p>
        <a:r>
          <a:rPr lang="fr-FR"/>
          <a:t>5 axes qui se veulent les plus neutres possibles qui s'appuient sur 3 piliers principaux : la fraternité, "l'étude" de la Parole de Dieu, la prière</a:t>
        </a:r>
      </a:p>
    </p188:txBody>
  </p188:cm>
</p188:cmLst>
</file>

<file path=ppt/comments/modernComment_107_5100D422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55939BEF-92FF-4461-B72E-CE3480026DDB}" authorId="{1DED50C9-2290-CA26-7A2A-E1578788B773}" created="2022-06-08T14:11:45.206">
    <pc:sldMkLst xmlns:pc="http://schemas.microsoft.com/office/powerpoint/2013/main/command">
      <pc:docMk/>
      <pc:sldMk cId="1359008802" sldId="263"/>
    </pc:sldMkLst>
    <p188:txBody>
      <a:bodyPr/>
      <a:lstStyle/>
      <a:p>
        <a:r>
          <a:rPr lang="fr-FR"/>
          <a:t>Nous allons mettre face à face les 4 pistes données dans la Charte et les propositions de déroulement que nous faisons</a:t>
        </a:r>
      </a:p>
    </p188:txBody>
  </p188:cm>
</p188:cmLst>
</file>

<file path=ppt/comments/modernComment_108_BC7A6E24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6A8A997-9EBD-4F6E-BACE-AF33ACD59678}" authorId="{1DED50C9-2290-CA26-7A2A-E1578788B773}" created="2022-06-08T14:12:48.406">
    <pc:sldMkLst xmlns:pc="http://schemas.microsoft.com/office/powerpoint/2013/main/command">
      <pc:docMk/>
      <pc:sldMk cId="3162140196" sldId="264"/>
    </pc:sldMkLst>
    <p188:txBody>
      <a:bodyPr/>
      <a:lstStyle/>
      <a:p>
        <a:r>
          <a:rPr lang="fr-FR"/>
          <a:t> L'idée tant que possible est de s'accueillir les uns chez les autres pour faciliter des liens plus intimes</a:t>
        </a:r>
      </a:p>
    </p188:txBody>
  </p188:cm>
</p188:cmLst>
</file>

<file path=ppt/comments/modernComment_109_CA4BFC1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5436D39C-0205-4A73-82ED-1AAD2ACB37D2}" authorId="{1DED50C9-2290-CA26-7A2A-E1578788B773}" created="2022-06-08T14:14:52.693">
    <pc:sldMkLst xmlns:pc="http://schemas.microsoft.com/office/powerpoint/2013/main/command">
      <pc:docMk/>
      <pc:sldMk cId="3393977360" sldId="265"/>
    </pc:sldMkLst>
    <p188:txBody>
      <a:bodyPr/>
      <a:lstStyle/>
      <a:p>
        <a:r>
          <a:rPr lang="fr-FR"/>
          <a:t> Cette partie peut être différente selon les sensibilités : tout le monde n'est pas touchée par les communautés charismatiques. L'idée est de vivre un temps de gratitude, plutôt dans la joie (communauté joyeuse) vis-à-vis du Seigneur et de l'inviter ainsi que la VM à la rencontre</a:t>
        </a:r>
      </a:p>
    </p188:txBody>
  </p188:cm>
</p188:cmLst>
</file>

<file path=ppt/comments/modernComment_10A_B738E05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7558E91-3DC0-4DCF-85C6-3A18F683C643}" authorId="{1DED50C9-2290-CA26-7A2A-E1578788B773}" created="2022-06-08T14:05:03.749">
    <pc:sldMkLst xmlns:pc="http://schemas.microsoft.com/office/powerpoint/2013/main/command">
      <pc:docMk/>
      <pc:sldMk cId="3073957975" sldId="266"/>
    </pc:sldMkLst>
    <p188:txBody>
      <a:bodyPr/>
      <a:lstStyle/>
      <a:p>
        <a:r>
          <a:rPr lang="fr-FR"/>
          <a:t>Un équipe a  travaillé tout au long de l'année sur ces trois éléments majeurs. Une charte pour expliquer le projet des FP, un déroulé-type pour simplifier au max la mise en place de ces PF, une texte pour êtr prêt à lancer la première année à la fin du Parcours biblique 
</a:t>
        </a:r>
      </a:p>
    </p188:txBody>
  </p188:cm>
</p188:cmLst>
</file>

<file path=ppt/comments/modernComment_10B_6288BBC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E87F1D7-AEB9-4497-AE73-15CFAC11A8B2}" authorId="{1DED50C9-2290-CA26-7A2A-E1578788B773}" created="2022-06-08T14:25:21.555">
    <pc:sldMkLst xmlns:pc="http://schemas.microsoft.com/office/powerpoint/2013/main/command">
      <pc:docMk/>
      <pc:sldMk cId="103320508" sldId="267"/>
    </pc:sldMkLst>
    <p188:txBody>
      <a:bodyPr/>
      <a:lstStyle/>
      <a:p>
        <a:r>
          <a:rPr lang="fr-FR"/>
          <a:t> L'idée est de faire une sorte de lectuire suivie d'un livre de la Bible. A chaque réunion, une partie serait rapidement commentée par un membre du clergé ou des personnes reconnues compétentes.
 On est nourri par cet enseignement mais aussi par le partage qui suit.</a:t>
        </a:r>
      </a:p>
    </p188:txBody>
  </p188:cm>
</p188:cmLst>
</file>

<file path=ppt/comments/modernComment_10D_953ABB31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E14DC4A6-D973-491E-A41D-30F75597B2C6}" authorId="{1DED50C9-2290-CA26-7A2A-E1578788B773}" created="2022-06-08T14:29:58.493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503654193" sldId="269"/>
      <ac:spMk id="5" creationId="{9D1011C4-6E3E-E2D9-E863-61AFDEFEA3C4}"/>
    </ac:deMkLst>
    <p188:txBody>
      <a:bodyPr/>
      <a:lstStyle/>
      <a:p>
        <a:r>
          <a:rPr lang="fr-FR"/>
          <a:t> L'idée est que la fraternité forme une cellule soudée où l'on peut vivre la solidarité par la prière les uns pour les autres mais aussi pourquoi pas par de l'entraide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1FC40-7FF5-4524-8FC3-A9AA02F5B2D4}" type="datetimeFigureOut">
              <a:rPr lang="fr-FR" smtClean="0"/>
              <a:t>09/06/2022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8CF4FE-27F0-476F-A122-C5CCD028B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4147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8CF4FE-27F0-476F-A122-C5CCD028B9B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23872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8CF4FE-27F0-476F-A122-C5CCD028B9B5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12063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8CF4FE-27F0-476F-A122-C5CCD028B9B5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39701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8CF4FE-27F0-476F-A122-C5CCD028B9B5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94805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8CF4FE-27F0-476F-A122-C5CCD028B9B5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0034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8CF4FE-27F0-476F-A122-C5CCD028B9B5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84702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8CF4FE-27F0-476F-A122-C5CCD028B9B5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22071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8CF4FE-27F0-476F-A122-C5CCD028B9B5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1900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8CF4FE-27F0-476F-A122-C5CCD028B9B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018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8CF4FE-27F0-476F-A122-C5CCD028B9B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722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8CF4FE-27F0-476F-A122-C5CCD028B9B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5839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8CF4FE-27F0-476F-A122-C5CCD028B9B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3708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8CF4FE-27F0-476F-A122-C5CCD028B9B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14769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8CF4FE-27F0-476F-A122-C5CCD028B9B5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8871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8CF4FE-27F0-476F-A122-C5CCD028B9B5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9774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8CF4FE-27F0-476F-A122-C5CCD028B9B5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21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05A21D-E702-92EC-DD5B-5541733C6E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8DC0AA3-1682-E993-E78C-CC6549AC70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F75AA2-0FE2-0A89-0E63-0C7EC3E3D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June 9, 2022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8456D9-8DC3-9015-CE10-250C2640F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D92117-9BF8-E58D-8DB0-461669F4F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18726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46503D-F964-2483-89B8-D9D6DAD0C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785F728-CB73-30D6-C7F0-70B34DA693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384431-FEB5-701B-97BA-FE67B31F3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June 9, 2022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5692ED-1613-11B5-FA97-C4D89DF6A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54E3DE-CD46-0D96-7085-C5D8B6B05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8560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E5BD522-56FA-491F-1069-214BF4D843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9004BE6-C7AC-7DC8-1378-3319AF3D57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09FBDB-BA46-1390-B746-CA110420E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June 9, 2022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043D71-E09E-7AAC-1661-B31202BD1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05DADE-C6E0-47E5-5945-4732756A2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74757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163C95-A0D4-E606-B040-A71D0A4E4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B1DFDB-105F-8990-DE94-0F21DAB3F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E02CDF-4F7C-53D5-1DD2-99008AC00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June 9, 2022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D02715-964E-D6C6-FF8B-D9E50DC24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C31FDB-2A98-5090-CCCB-4924401E9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54522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E74334-6A8C-4B6C-E5C3-D38CA6638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CAA8655-7BD2-E5EE-9514-F0C932FB5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573DDB-EA73-99BB-77B4-4B063B39A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June 9, 2022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12462E-DC78-8136-3448-43715B03F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4607CD-8A22-C633-67D5-10E3B0574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76274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80B84F-928B-3378-F4B7-846EE1A9A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3925A6-71D3-8A88-2A16-CA4606542C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63424F8-0CA8-7EB4-05FF-5F8A1F1BB3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C96D9F4-406B-3EA4-31A2-BABCCD7E4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June 9, 2022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CBE7DED-26DA-8AE5-2697-EFF8D82C0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AB4E183-B346-E33D-C6B3-78702437A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40008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36BB30-A9B5-DFA3-5565-CE995C938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7A5660A-1099-DE35-EC87-F1D094A3A7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300C898-9F19-A112-611D-C148BDCDBA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A93E920-BFDC-5F84-1CF4-BA494383E3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7551CF9-EECC-4484-E977-2AAE62CC44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2862DE6-5DCF-F42E-DE44-60E0984A9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June 9, 2022</a:t>
            </a:fld>
            <a:endParaRPr lang="en-US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97A7718-E56E-8F4E-87E8-5F0A2D82A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69214F3-0030-16DE-56E9-93680A35F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87608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553372-7758-9005-C70D-59432A1D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16D454B-A9F8-7DB2-4071-D2667BB36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June 9, 2022</a:t>
            </a:fld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B021599-E303-4E40-CC79-C4817ACFC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0E6AA9B-85DC-2316-114B-E350CEEAC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0214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4C7BA44-2FE1-979F-5F0E-ACF23361D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June 9, 2022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D73029B-4F1E-AC3D-22AE-5A9F1085F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6BA0EA8-90D6-1B66-10F9-EB8AE15FA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7225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B4B6B3-0783-04E8-46A3-573464A5B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2F00A6-9ACD-4E76-6DE7-EA0A051A1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EEEE04B-AE4E-9380-3138-520EDFCDB6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9DFD9F7-0E7A-7B23-6B54-DF9BD012B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June 9, 2022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73BB713-B08C-7888-F85D-F73169967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FB1D44A-987C-A890-AD4F-5B8835495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15518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750D44-B810-F483-1DE8-986910773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6BBD35A-2D1A-615E-D92E-5AF7B3B080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7F61483-22F2-48A5-8DCB-EE4A68971E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FAEA9D4-DBBC-42A1-C235-A06990E42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Thursday, June 9, 2022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50323B-E9CC-A380-47E2-194D6A821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68CEB53-3260-4A20-32C3-D6197A1A3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92805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92D45F8-9F07-03D5-692A-CAEFDF6DD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827FC16-9896-4CE4-859E-F66126119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967A6A-33D4-F58B-F5DF-C42E554398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A2CF1-0EB2-4673-802D-3371233E4A77}" type="datetime2">
              <a:rPr lang="en-US" smtClean="0"/>
              <a:t>Thursday, June 9, 2022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2184F5-5EF7-0F39-84DB-CDCFE01423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FFFBFD-97DD-5157-0898-F7CA773B3C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1B6DD-29C1-4FEA-923F-71EA1347694C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255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0_A7968B6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D_953ABB3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A_B738E05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4_5A8B408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5_F883723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7_5100D42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8_BC7A6E2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9_CA4BFC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B_6288BBC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554E6A-B124-469B-5E41-D2778A8AF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832579" y="337995"/>
            <a:ext cx="9492866" cy="576000"/>
          </a:xfrm>
        </p:spPr>
        <p:txBody>
          <a:bodyPr wrap="square" anchor="t">
            <a:noAutofit/>
          </a:bodyPr>
          <a:lstStyle/>
          <a:p>
            <a:r>
              <a:rPr lang="fr-FR" sz="5400" b="1" dirty="0">
                <a:solidFill>
                  <a:srgbClr val="FF3300"/>
                </a:solidFill>
              </a:rPr>
              <a:t>Les Fraternités paroissiales</a:t>
            </a:r>
          </a:p>
        </p:txBody>
      </p:sp>
      <p:pic>
        <p:nvPicPr>
          <p:cNvPr id="4" name="Picture 3" descr="Arrière-plan abstrait en forme de couleur bleu">
            <a:extLst>
              <a:ext uri="{FF2B5EF4-FFF2-40B4-BE49-F238E27FC236}">
                <a16:creationId xmlns:a16="http://schemas.microsoft.com/office/drawing/2014/main" id="{DBD4B34A-8C7B-0909-438D-F6D2BDA778C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6462" b="30839"/>
          <a:stretch/>
        </p:blipFill>
        <p:spPr>
          <a:xfrm>
            <a:off x="20" y="1922958"/>
            <a:ext cx="12191980" cy="4939895"/>
          </a:xfrm>
          <a:custGeom>
            <a:avLst/>
            <a:gdLst/>
            <a:ahLst/>
            <a:cxnLst/>
            <a:rect l="l" t="t" r="r" b="b"/>
            <a:pathLst>
              <a:path w="12192000" h="4008527">
                <a:moveTo>
                  <a:pt x="4189346" y="67"/>
                </a:moveTo>
                <a:cubicBezTo>
                  <a:pt x="6609616" y="-2813"/>
                  <a:pt x="11142685" y="89351"/>
                  <a:pt x="11767395" y="89351"/>
                </a:cubicBezTo>
                <a:cubicBezTo>
                  <a:pt x="11866707" y="89351"/>
                  <a:pt x="11953607" y="89351"/>
                  <a:pt x="12029645" y="89351"/>
                </a:cubicBezTo>
                <a:lnTo>
                  <a:pt x="12192000" y="89351"/>
                </a:lnTo>
                <a:lnTo>
                  <a:pt x="12192000" y="3985854"/>
                </a:lnTo>
                <a:lnTo>
                  <a:pt x="12191997" y="3985854"/>
                </a:lnTo>
                <a:lnTo>
                  <a:pt x="12191997" y="3974419"/>
                </a:lnTo>
                <a:lnTo>
                  <a:pt x="12184243" y="3974470"/>
                </a:lnTo>
                <a:cubicBezTo>
                  <a:pt x="11170126" y="3981070"/>
                  <a:pt x="9547540" y="3991630"/>
                  <a:pt x="6951408" y="4008527"/>
                </a:cubicBezTo>
                <a:cubicBezTo>
                  <a:pt x="6951408" y="4008527"/>
                  <a:pt x="6951408" y="4008527"/>
                  <a:pt x="3941397" y="3963467"/>
                </a:cubicBezTo>
                <a:cubicBezTo>
                  <a:pt x="3941397" y="3963467"/>
                  <a:pt x="3941397" y="3963467"/>
                  <a:pt x="1332721" y="3963467"/>
                </a:cubicBezTo>
                <a:cubicBezTo>
                  <a:pt x="1232387" y="3963467"/>
                  <a:pt x="831053" y="3963467"/>
                  <a:pt x="329384" y="3963467"/>
                </a:cubicBezTo>
                <a:lnTo>
                  <a:pt x="0" y="3969926"/>
                </a:lnTo>
                <a:lnTo>
                  <a:pt x="0" y="40691"/>
                </a:lnTo>
                <a:lnTo>
                  <a:pt x="20858" y="40713"/>
                </a:lnTo>
                <a:cubicBezTo>
                  <a:pt x="1271033" y="41633"/>
                  <a:pt x="2406326" y="39179"/>
                  <a:pt x="2925316" y="19546"/>
                </a:cubicBezTo>
                <a:cubicBezTo>
                  <a:pt x="3184813" y="6458"/>
                  <a:pt x="3630821" y="732"/>
                  <a:pt x="4189346" y="67"/>
                </a:cubicBezTo>
                <a:close/>
              </a:path>
            </a:pathLst>
          </a:cu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FCFCDE01-90A0-A0D7-7F43-042E551990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147" y="279911"/>
            <a:ext cx="3447295" cy="1584963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3A13A766-79E8-2C65-078F-2C896C185A2C}"/>
              </a:ext>
            </a:extLst>
          </p:cNvPr>
          <p:cNvSpPr txBox="1"/>
          <p:nvPr/>
        </p:nvSpPr>
        <p:spPr>
          <a:xfrm>
            <a:off x="965916" y="2961744"/>
            <a:ext cx="1057355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 Dans un monde en pleine mutation, </a:t>
            </a:r>
          </a:p>
          <a:p>
            <a:pPr algn="ctr"/>
            <a:r>
              <a:rPr lang="fr-FR" sz="3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appelés par l’Esprit- Saint, </a:t>
            </a:r>
          </a:p>
          <a:p>
            <a:pPr algn="ctr"/>
            <a:r>
              <a:rPr lang="fr-FR" sz="3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bâtissons avec le Christ, </a:t>
            </a:r>
          </a:p>
          <a:p>
            <a:pPr algn="ctr"/>
            <a:r>
              <a:rPr lang="fr-FR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une communauté de disciples-missionnaires </a:t>
            </a:r>
            <a:r>
              <a:rPr lang="fr-FR" sz="3600" b="0" i="0" dirty="0">
                <a:solidFill>
                  <a:schemeClr val="accent2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priants</a:t>
            </a:r>
            <a:r>
              <a:rPr lang="fr-FR" sz="3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fr-FR" sz="3600" b="0" i="0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joyeux</a:t>
            </a:r>
            <a:r>
              <a:rPr lang="fr-FR" sz="3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fr-FR" sz="3600" b="0" i="0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fraternels</a:t>
            </a:r>
            <a:r>
              <a:rPr lang="fr-FR" sz="3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et</a:t>
            </a:r>
            <a:r>
              <a:rPr lang="fr-FR" sz="3600" b="0" i="0" dirty="0">
                <a:solidFill>
                  <a:schemeClr val="accent6">
                    <a:lumMod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accueillants</a:t>
            </a:r>
            <a:r>
              <a:rPr lang="fr-FR" sz="3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» </a:t>
            </a:r>
            <a:endParaRPr lang="fr-FR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661158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554E6A-B124-469B-5E41-D2778A8AF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832579" y="337995"/>
            <a:ext cx="9492866" cy="576000"/>
          </a:xfrm>
        </p:spPr>
        <p:txBody>
          <a:bodyPr wrap="square" anchor="t">
            <a:noAutofit/>
          </a:bodyPr>
          <a:lstStyle/>
          <a:p>
            <a:r>
              <a:rPr lang="fr-FR" sz="5400" b="1" dirty="0">
                <a:solidFill>
                  <a:srgbClr val="FF3300"/>
                </a:solidFill>
              </a:rPr>
              <a:t>Les Fraternités paroissiales</a:t>
            </a:r>
          </a:p>
        </p:txBody>
      </p:sp>
      <p:pic>
        <p:nvPicPr>
          <p:cNvPr id="4" name="Picture 3" descr="Arrière-plan abstrait en forme de couleur bleu">
            <a:extLst>
              <a:ext uri="{FF2B5EF4-FFF2-40B4-BE49-F238E27FC236}">
                <a16:creationId xmlns:a16="http://schemas.microsoft.com/office/drawing/2014/main" id="{DBD4B34A-8C7B-0909-438D-F6D2BDA778C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6462" b="30839"/>
          <a:stretch/>
        </p:blipFill>
        <p:spPr>
          <a:xfrm>
            <a:off x="20" y="1922959"/>
            <a:ext cx="12191980" cy="4935042"/>
          </a:xfrm>
          <a:custGeom>
            <a:avLst/>
            <a:gdLst/>
            <a:ahLst/>
            <a:cxnLst/>
            <a:rect l="l" t="t" r="r" b="b"/>
            <a:pathLst>
              <a:path w="12192000" h="4008527">
                <a:moveTo>
                  <a:pt x="4189346" y="67"/>
                </a:moveTo>
                <a:cubicBezTo>
                  <a:pt x="6609616" y="-2813"/>
                  <a:pt x="11142685" y="89351"/>
                  <a:pt x="11767395" y="89351"/>
                </a:cubicBezTo>
                <a:cubicBezTo>
                  <a:pt x="11866707" y="89351"/>
                  <a:pt x="11953607" y="89351"/>
                  <a:pt x="12029645" y="89351"/>
                </a:cubicBezTo>
                <a:lnTo>
                  <a:pt x="12192000" y="89351"/>
                </a:lnTo>
                <a:lnTo>
                  <a:pt x="12192000" y="3985854"/>
                </a:lnTo>
                <a:lnTo>
                  <a:pt x="12191997" y="3985854"/>
                </a:lnTo>
                <a:lnTo>
                  <a:pt x="12191997" y="3974419"/>
                </a:lnTo>
                <a:lnTo>
                  <a:pt x="12184243" y="3974470"/>
                </a:lnTo>
                <a:cubicBezTo>
                  <a:pt x="11170126" y="3981070"/>
                  <a:pt x="9547540" y="3991630"/>
                  <a:pt x="6951408" y="4008527"/>
                </a:cubicBezTo>
                <a:cubicBezTo>
                  <a:pt x="6951408" y="4008527"/>
                  <a:pt x="6951408" y="4008527"/>
                  <a:pt x="3941397" y="3963467"/>
                </a:cubicBezTo>
                <a:cubicBezTo>
                  <a:pt x="3941397" y="3963467"/>
                  <a:pt x="3941397" y="3963467"/>
                  <a:pt x="1332721" y="3963467"/>
                </a:cubicBezTo>
                <a:cubicBezTo>
                  <a:pt x="1232387" y="3963467"/>
                  <a:pt x="831053" y="3963467"/>
                  <a:pt x="329384" y="3963467"/>
                </a:cubicBezTo>
                <a:lnTo>
                  <a:pt x="0" y="3969926"/>
                </a:lnTo>
                <a:lnTo>
                  <a:pt x="0" y="40691"/>
                </a:lnTo>
                <a:lnTo>
                  <a:pt x="20858" y="40713"/>
                </a:lnTo>
                <a:cubicBezTo>
                  <a:pt x="1271033" y="41633"/>
                  <a:pt x="2406326" y="39179"/>
                  <a:pt x="2925316" y="19546"/>
                </a:cubicBezTo>
                <a:cubicBezTo>
                  <a:pt x="3184813" y="6458"/>
                  <a:pt x="3630821" y="732"/>
                  <a:pt x="4189346" y="67"/>
                </a:cubicBezTo>
                <a:close/>
              </a:path>
            </a:pathLst>
          </a:cu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FCFCDE01-90A0-A0D7-7F43-042E551990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147" y="279911"/>
            <a:ext cx="3447295" cy="1584963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3A13A766-79E8-2C65-078F-2C896C185A2C}"/>
              </a:ext>
            </a:extLst>
          </p:cNvPr>
          <p:cNvSpPr txBox="1"/>
          <p:nvPr/>
        </p:nvSpPr>
        <p:spPr>
          <a:xfrm>
            <a:off x="-21" y="2062102"/>
            <a:ext cx="1219200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5400" dirty="0">
                <a:solidFill>
                  <a:srgbClr val="FF33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Être missionnaire</a:t>
            </a:r>
          </a:p>
          <a:p>
            <a:pPr algn="ctr"/>
            <a:endParaRPr lang="fr-FR" sz="6600" dirty="0">
              <a:solidFill>
                <a:srgbClr val="FF33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D1011C4-6E3E-E2D9-E863-61AFDEFEA3C4}"/>
              </a:ext>
            </a:extLst>
          </p:cNvPr>
          <p:cNvSpPr txBox="1"/>
          <p:nvPr/>
        </p:nvSpPr>
        <p:spPr>
          <a:xfrm>
            <a:off x="1056068" y="3228945"/>
            <a:ext cx="1025158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/>
            <a:r>
              <a:rPr lang="fr-FR" sz="2800" b="0" i="0" dirty="0">
                <a:solidFill>
                  <a:schemeClr val="accent5">
                    <a:lumMod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C’est le moment de prier les uns pour les autres </a:t>
            </a:r>
          </a:p>
          <a:p>
            <a:pPr algn="l" rtl="0" fontAlgn="base"/>
            <a:endParaRPr lang="fr-FR" sz="2800" b="0" i="0" dirty="0">
              <a:solidFill>
                <a:schemeClr val="accent5">
                  <a:lumMod val="50000"/>
                </a:schemeClr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 rtl="0" fontAlgn="base"/>
            <a:r>
              <a:rPr lang="fr-FR" sz="2800" b="0" i="0" dirty="0">
                <a:solidFill>
                  <a:schemeClr val="accent5">
                    <a:lumMod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Confier des intentions à la prière des frères et sœurs. </a:t>
            </a:r>
          </a:p>
          <a:p>
            <a:pPr algn="l" rtl="0" fontAlgn="base"/>
            <a:endParaRPr lang="fr-FR" sz="2800" b="0" i="0" dirty="0">
              <a:solidFill>
                <a:schemeClr val="accent5">
                  <a:lumMod val="50000"/>
                </a:schemeClr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 rtl="0" fontAlgn="base"/>
            <a:r>
              <a:rPr lang="fr-FR" sz="2800" b="0" i="0" dirty="0">
                <a:solidFill>
                  <a:schemeClr val="accent5">
                    <a:lumMod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S’engager à prier pour ces intentions durant la quinzaine qui suit. </a:t>
            </a:r>
          </a:p>
          <a:p>
            <a:pPr algn="ctr" rtl="0" fontAlgn="base"/>
            <a:r>
              <a:rPr lang="fr-FR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15’</a:t>
            </a:r>
            <a:r>
              <a:rPr lang="fr-FR" sz="24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pPr algn="l" rtl="0" fontAlgn="base"/>
            <a:endParaRPr lang="fr-FR" sz="28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65419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554E6A-B124-469B-5E41-D2778A8AF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832579" y="337995"/>
            <a:ext cx="9492866" cy="576000"/>
          </a:xfrm>
        </p:spPr>
        <p:txBody>
          <a:bodyPr wrap="square" anchor="t">
            <a:noAutofit/>
          </a:bodyPr>
          <a:lstStyle/>
          <a:p>
            <a:r>
              <a:rPr lang="fr-FR" sz="5400" b="1" dirty="0">
                <a:solidFill>
                  <a:srgbClr val="FF3300"/>
                </a:solidFill>
              </a:rPr>
              <a:t>Les Fraternités paroissiales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AEDFA82-1983-2798-DEC8-347A394327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832579" y="1337510"/>
            <a:ext cx="9492866" cy="340414"/>
          </a:xfrm>
        </p:spPr>
        <p:txBody>
          <a:bodyPr wrap="square">
            <a:normAutofit fontScale="92500" lnSpcReduction="10000"/>
          </a:bodyPr>
          <a:lstStyle/>
          <a:p>
            <a:endParaRPr lang="fr-FR" sz="2000" dirty="0"/>
          </a:p>
        </p:txBody>
      </p:sp>
      <p:pic>
        <p:nvPicPr>
          <p:cNvPr id="4" name="Picture 3" descr="Arrière-plan abstrait en forme de couleur bleu">
            <a:extLst>
              <a:ext uri="{FF2B5EF4-FFF2-40B4-BE49-F238E27FC236}">
                <a16:creationId xmlns:a16="http://schemas.microsoft.com/office/drawing/2014/main" id="{DBD4B34A-8C7B-0909-438D-F6D2BDA778C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6462" b="30839"/>
          <a:stretch/>
        </p:blipFill>
        <p:spPr>
          <a:xfrm>
            <a:off x="20" y="1922959"/>
            <a:ext cx="12191980" cy="4935042"/>
          </a:xfrm>
          <a:custGeom>
            <a:avLst/>
            <a:gdLst/>
            <a:ahLst/>
            <a:cxnLst/>
            <a:rect l="l" t="t" r="r" b="b"/>
            <a:pathLst>
              <a:path w="12192000" h="4008527">
                <a:moveTo>
                  <a:pt x="4189346" y="67"/>
                </a:moveTo>
                <a:cubicBezTo>
                  <a:pt x="6609616" y="-2813"/>
                  <a:pt x="11142685" y="89351"/>
                  <a:pt x="11767395" y="89351"/>
                </a:cubicBezTo>
                <a:cubicBezTo>
                  <a:pt x="11866707" y="89351"/>
                  <a:pt x="11953607" y="89351"/>
                  <a:pt x="12029645" y="89351"/>
                </a:cubicBezTo>
                <a:lnTo>
                  <a:pt x="12192000" y="89351"/>
                </a:lnTo>
                <a:lnTo>
                  <a:pt x="12192000" y="3985854"/>
                </a:lnTo>
                <a:lnTo>
                  <a:pt x="12191997" y="3985854"/>
                </a:lnTo>
                <a:lnTo>
                  <a:pt x="12191997" y="3974419"/>
                </a:lnTo>
                <a:lnTo>
                  <a:pt x="12184243" y="3974470"/>
                </a:lnTo>
                <a:cubicBezTo>
                  <a:pt x="11170126" y="3981070"/>
                  <a:pt x="9547540" y="3991630"/>
                  <a:pt x="6951408" y="4008527"/>
                </a:cubicBezTo>
                <a:cubicBezTo>
                  <a:pt x="6951408" y="4008527"/>
                  <a:pt x="6951408" y="4008527"/>
                  <a:pt x="3941397" y="3963467"/>
                </a:cubicBezTo>
                <a:cubicBezTo>
                  <a:pt x="3941397" y="3963467"/>
                  <a:pt x="3941397" y="3963467"/>
                  <a:pt x="1332721" y="3963467"/>
                </a:cubicBezTo>
                <a:cubicBezTo>
                  <a:pt x="1232387" y="3963467"/>
                  <a:pt x="831053" y="3963467"/>
                  <a:pt x="329384" y="3963467"/>
                </a:cubicBezTo>
                <a:lnTo>
                  <a:pt x="0" y="3969926"/>
                </a:lnTo>
                <a:lnTo>
                  <a:pt x="0" y="40691"/>
                </a:lnTo>
                <a:lnTo>
                  <a:pt x="20858" y="40713"/>
                </a:lnTo>
                <a:cubicBezTo>
                  <a:pt x="1271033" y="41633"/>
                  <a:pt x="2406326" y="39179"/>
                  <a:pt x="2925316" y="19546"/>
                </a:cubicBezTo>
                <a:cubicBezTo>
                  <a:pt x="3184813" y="6458"/>
                  <a:pt x="3630821" y="732"/>
                  <a:pt x="4189346" y="67"/>
                </a:cubicBezTo>
                <a:close/>
              </a:path>
            </a:pathLst>
          </a:cu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FCFCDE01-90A0-A0D7-7F43-042E551990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147" y="279911"/>
            <a:ext cx="3447295" cy="1584963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3A13A766-79E8-2C65-078F-2C896C185A2C}"/>
              </a:ext>
            </a:extLst>
          </p:cNvPr>
          <p:cNvSpPr txBox="1"/>
          <p:nvPr/>
        </p:nvSpPr>
        <p:spPr>
          <a:xfrm>
            <a:off x="-21" y="2062102"/>
            <a:ext cx="12192001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6600" dirty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L’organisation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D1011C4-6E3E-E2D9-E863-61AFDEFEA3C4}"/>
              </a:ext>
            </a:extLst>
          </p:cNvPr>
          <p:cNvSpPr txBox="1"/>
          <p:nvPr/>
        </p:nvSpPr>
        <p:spPr>
          <a:xfrm>
            <a:off x="1056068" y="3228945"/>
            <a:ext cx="1025158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/>
            <a:r>
              <a:rPr lang="fr-FR" sz="28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Une fraternité-pilote qui prépare les outils pour les FP et favorisent la formation des FP</a:t>
            </a:r>
          </a:p>
          <a:p>
            <a:pPr algn="l" rtl="0" fontAlgn="base"/>
            <a:endParaRPr lang="fr-FR" sz="28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 rtl="0" fontAlgn="base"/>
            <a:r>
              <a:rPr lang="fr-FR" sz="28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 intervenants qui font les topos</a:t>
            </a:r>
          </a:p>
          <a:p>
            <a:pPr algn="l" rtl="0" fontAlgn="base"/>
            <a:endParaRPr lang="fr-FR" sz="28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 rtl="0" fontAlgn="base"/>
            <a:r>
              <a:rPr lang="fr-FR" sz="28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 FP géographiquement proches</a:t>
            </a:r>
          </a:p>
        </p:txBody>
      </p:sp>
    </p:spTree>
    <p:extLst>
      <p:ext uri="{BB962C8B-B14F-4D97-AF65-F5344CB8AC3E}">
        <p14:creationId xmlns:p14="http://schemas.microsoft.com/office/powerpoint/2010/main" val="2247078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554E6A-B124-469B-5E41-D2778A8AF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832579" y="337995"/>
            <a:ext cx="9492866" cy="576000"/>
          </a:xfrm>
        </p:spPr>
        <p:txBody>
          <a:bodyPr wrap="square" anchor="t">
            <a:noAutofit/>
          </a:bodyPr>
          <a:lstStyle/>
          <a:p>
            <a:r>
              <a:rPr lang="fr-FR" sz="5400" b="1" dirty="0">
                <a:solidFill>
                  <a:srgbClr val="FF3300"/>
                </a:solidFill>
              </a:rPr>
              <a:t>Les Fraternités paroissiales</a:t>
            </a:r>
          </a:p>
        </p:txBody>
      </p:sp>
      <p:pic>
        <p:nvPicPr>
          <p:cNvPr id="4" name="Picture 3" descr="Arrière-plan abstrait en forme de couleur bleu">
            <a:extLst>
              <a:ext uri="{FF2B5EF4-FFF2-40B4-BE49-F238E27FC236}">
                <a16:creationId xmlns:a16="http://schemas.microsoft.com/office/drawing/2014/main" id="{DBD4B34A-8C7B-0909-438D-F6D2BDA778C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6462" b="30839"/>
          <a:stretch/>
        </p:blipFill>
        <p:spPr>
          <a:xfrm>
            <a:off x="20" y="1922959"/>
            <a:ext cx="12191980" cy="4935042"/>
          </a:xfrm>
          <a:custGeom>
            <a:avLst/>
            <a:gdLst/>
            <a:ahLst/>
            <a:cxnLst/>
            <a:rect l="l" t="t" r="r" b="b"/>
            <a:pathLst>
              <a:path w="12192000" h="4008527">
                <a:moveTo>
                  <a:pt x="4189346" y="67"/>
                </a:moveTo>
                <a:cubicBezTo>
                  <a:pt x="6609616" y="-2813"/>
                  <a:pt x="11142685" y="89351"/>
                  <a:pt x="11767395" y="89351"/>
                </a:cubicBezTo>
                <a:cubicBezTo>
                  <a:pt x="11866707" y="89351"/>
                  <a:pt x="11953607" y="89351"/>
                  <a:pt x="12029645" y="89351"/>
                </a:cubicBezTo>
                <a:lnTo>
                  <a:pt x="12192000" y="89351"/>
                </a:lnTo>
                <a:lnTo>
                  <a:pt x="12192000" y="3985854"/>
                </a:lnTo>
                <a:lnTo>
                  <a:pt x="12191997" y="3985854"/>
                </a:lnTo>
                <a:lnTo>
                  <a:pt x="12191997" y="3974419"/>
                </a:lnTo>
                <a:lnTo>
                  <a:pt x="12184243" y="3974470"/>
                </a:lnTo>
                <a:cubicBezTo>
                  <a:pt x="11170126" y="3981070"/>
                  <a:pt x="9547540" y="3991630"/>
                  <a:pt x="6951408" y="4008527"/>
                </a:cubicBezTo>
                <a:cubicBezTo>
                  <a:pt x="6951408" y="4008527"/>
                  <a:pt x="6951408" y="4008527"/>
                  <a:pt x="3941397" y="3963467"/>
                </a:cubicBezTo>
                <a:cubicBezTo>
                  <a:pt x="3941397" y="3963467"/>
                  <a:pt x="3941397" y="3963467"/>
                  <a:pt x="1332721" y="3963467"/>
                </a:cubicBezTo>
                <a:cubicBezTo>
                  <a:pt x="1232387" y="3963467"/>
                  <a:pt x="831053" y="3963467"/>
                  <a:pt x="329384" y="3963467"/>
                </a:cubicBezTo>
                <a:lnTo>
                  <a:pt x="0" y="3969926"/>
                </a:lnTo>
                <a:lnTo>
                  <a:pt x="0" y="40691"/>
                </a:lnTo>
                <a:lnTo>
                  <a:pt x="20858" y="40713"/>
                </a:lnTo>
                <a:cubicBezTo>
                  <a:pt x="1271033" y="41633"/>
                  <a:pt x="2406326" y="39179"/>
                  <a:pt x="2925316" y="19546"/>
                </a:cubicBezTo>
                <a:cubicBezTo>
                  <a:pt x="3184813" y="6458"/>
                  <a:pt x="3630821" y="732"/>
                  <a:pt x="4189346" y="67"/>
                </a:cubicBezTo>
                <a:close/>
              </a:path>
            </a:pathLst>
          </a:cu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FCFCDE01-90A0-A0D7-7F43-042E551990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147" y="279911"/>
            <a:ext cx="3447295" cy="1584963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3A13A766-79E8-2C65-078F-2C896C185A2C}"/>
              </a:ext>
            </a:extLst>
          </p:cNvPr>
          <p:cNvSpPr txBox="1"/>
          <p:nvPr/>
        </p:nvSpPr>
        <p:spPr>
          <a:xfrm>
            <a:off x="-21" y="2021954"/>
            <a:ext cx="12192001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6600" dirty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temps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D1011C4-6E3E-E2D9-E863-61AFDEFEA3C4}"/>
              </a:ext>
            </a:extLst>
          </p:cNvPr>
          <p:cNvSpPr txBox="1"/>
          <p:nvPr/>
        </p:nvSpPr>
        <p:spPr>
          <a:xfrm>
            <a:off x="1056068" y="3228945"/>
            <a:ext cx="1025158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/>
            <a:r>
              <a:rPr lang="fr-FR" sz="28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démarrage après le parcours biblique, puis les années suivantes en octobre</a:t>
            </a:r>
          </a:p>
          <a:p>
            <a:pPr algn="l" rtl="0" fontAlgn="base"/>
            <a:endParaRPr lang="fr-FR" sz="28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 rtl="0" fontAlgn="base"/>
            <a:r>
              <a:rPr lang="fr-FR" sz="28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 rencontres de FP tous les 15 jours</a:t>
            </a:r>
          </a:p>
          <a:p>
            <a:pPr algn="l" rtl="0" fontAlgn="base"/>
            <a:endParaRPr lang="fr-FR" sz="28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 rtl="0" fontAlgn="base"/>
            <a:r>
              <a:rPr lang="fr-FR" sz="28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Deux rencontres en plénière pour enclencher et achever  l’année</a:t>
            </a:r>
          </a:p>
        </p:txBody>
      </p:sp>
    </p:spTree>
    <p:extLst>
      <p:ext uri="{BB962C8B-B14F-4D97-AF65-F5344CB8AC3E}">
        <p14:creationId xmlns:p14="http://schemas.microsoft.com/office/powerpoint/2010/main" val="3939591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554E6A-B124-469B-5E41-D2778A8AF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832579" y="337995"/>
            <a:ext cx="9492866" cy="576000"/>
          </a:xfrm>
        </p:spPr>
        <p:txBody>
          <a:bodyPr wrap="square" anchor="t">
            <a:noAutofit/>
          </a:bodyPr>
          <a:lstStyle/>
          <a:p>
            <a:r>
              <a:rPr lang="fr-FR" sz="5400" b="1" dirty="0">
                <a:solidFill>
                  <a:srgbClr val="FF3300"/>
                </a:solidFill>
              </a:rPr>
              <a:t>Les Fraternités paroissiales</a:t>
            </a:r>
          </a:p>
        </p:txBody>
      </p:sp>
      <p:pic>
        <p:nvPicPr>
          <p:cNvPr id="4" name="Picture 3" descr="Arrière-plan abstrait en forme de couleur bleu">
            <a:extLst>
              <a:ext uri="{FF2B5EF4-FFF2-40B4-BE49-F238E27FC236}">
                <a16:creationId xmlns:a16="http://schemas.microsoft.com/office/drawing/2014/main" id="{DBD4B34A-8C7B-0909-438D-F6D2BDA778C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6462" b="30839"/>
          <a:stretch/>
        </p:blipFill>
        <p:spPr>
          <a:xfrm>
            <a:off x="20" y="1922959"/>
            <a:ext cx="12191980" cy="4935042"/>
          </a:xfrm>
          <a:custGeom>
            <a:avLst/>
            <a:gdLst/>
            <a:ahLst/>
            <a:cxnLst/>
            <a:rect l="l" t="t" r="r" b="b"/>
            <a:pathLst>
              <a:path w="12192000" h="4008527">
                <a:moveTo>
                  <a:pt x="4189346" y="67"/>
                </a:moveTo>
                <a:cubicBezTo>
                  <a:pt x="6609616" y="-2813"/>
                  <a:pt x="11142685" y="89351"/>
                  <a:pt x="11767395" y="89351"/>
                </a:cubicBezTo>
                <a:cubicBezTo>
                  <a:pt x="11866707" y="89351"/>
                  <a:pt x="11953607" y="89351"/>
                  <a:pt x="12029645" y="89351"/>
                </a:cubicBezTo>
                <a:lnTo>
                  <a:pt x="12192000" y="89351"/>
                </a:lnTo>
                <a:lnTo>
                  <a:pt x="12192000" y="3985854"/>
                </a:lnTo>
                <a:lnTo>
                  <a:pt x="12191997" y="3985854"/>
                </a:lnTo>
                <a:lnTo>
                  <a:pt x="12191997" y="3974419"/>
                </a:lnTo>
                <a:lnTo>
                  <a:pt x="12184243" y="3974470"/>
                </a:lnTo>
                <a:cubicBezTo>
                  <a:pt x="11170126" y="3981070"/>
                  <a:pt x="9547540" y="3991630"/>
                  <a:pt x="6951408" y="4008527"/>
                </a:cubicBezTo>
                <a:cubicBezTo>
                  <a:pt x="6951408" y="4008527"/>
                  <a:pt x="6951408" y="4008527"/>
                  <a:pt x="3941397" y="3963467"/>
                </a:cubicBezTo>
                <a:cubicBezTo>
                  <a:pt x="3941397" y="3963467"/>
                  <a:pt x="3941397" y="3963467"/>
                  <a:pt x="1332721" y="3963467"/>
                </a:cubicBezTo>
                <a:cubicBezTo>
                  <a:pt x="1232387" y="3963467"/>
                  <a:pt x="831053" y="3963467"/>
                  <a:pt x="329384" y="3963467"/>
                </a:cubicBezTo>
                <a:lnTo>
                  <a:pt x="0" y="3969926"/>
                </a:lnTo>
                <a:lnTo>
                  <a:pt x="0" y="40691"/>
                </a:lnTo>
                <a:lnTo>
                  <a:pt x="20858" y="40713"/>
                </a:lnTo>
                <a:cubicBezTo>
                  <a:pt x="1271033" y="41633"/>
                  <a:pt x="2406326" y="39179"/>
                  <a:pt x="2925316" y="19546"/>
                </a:cubicBezTo>
                <a:cubicBezTo>
                  <a:pt x="3184813" y="6458"/>
                  <a:pt x="3630821" y="732"/>
                  <a:pt x="4189346" y="67"/>
                </a:cubicBezTo>
                <a:close/>
              </a:path>
            </a:pathLst>
          </a:cu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FCFCDE01-90A0-A0D7-7F43-042E551990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147" y="279911"/>
            <a:ext cx="3447295" cy="1584963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3A13A766-79E8-2C65-078F-2C896C185A2C}"/>
              </a:ext>
            </a:extLst>
          </p:cNvPr>
          <p:cNvSpPr txBox="1"/>
          <p:nvPr/>
        </p:nvSpPr>
        <p:spPr>
          <a:xfrm>
            <a:off x="-152421" y="2021954"/>
            <a:ext cx="12192001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6600" dirty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Maintenant…</a:t>
            </a:r>
          </a:p>
          <a:p>
            <a:pPr algn="ctr"/>
            <a:endParaRPr lang="fr-FR" sz="6600" dirty="0">
              <a:solidFill>
                <a:srgbClr val="FF33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fr-FR" sz="66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la grâce de Dieu….</a:t>
            </a:r>
          </a:p>
        </p:txBody>
      </p:sp>
    </p:spTree>
    <p:extLst>
      <p:ext uri="{BB962C8B-B14F-4D97-AF65-F5344CB8AC3E}">
        <p14:creationId xmlns:p14="http://schemas.microsoft.com/office/powerpoint/2010/main" val="709652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0CA56B-93BA-2CF6-11E5-7A35634E5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1A69BF-00EF-83EB-3553-51EBCEE93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4078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0CA56B-93BA-2CF6-11E5-7A35634E5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1A69BF-00EF-83EB-3553-51EBCEE93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30026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0CA56B-93BA-2CF6-11E5-7A35634E5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1A69BF-00EF-83EB-3553-51EBCEE93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575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554E6A-B124-469B-5E41-D2778A8AF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832579" y="337995"/>
            <a:ext cx="9492866" cy="576000"/>
          </a:xfrm>
        </p:spPr>
        <p:txBody>
          <a:bodyPr wrap="square" anchor="t">
            <a:noAutofit/>
          </a:bodyPr>
          <a:lstStyle/>
          <a:p>
            <a:r>
              <a:rPr lang="fr-FR" sz="5400" b="1" dirty="0">
                <a:solidFill>
                  <a:srgbClr val="FF3300"/>
                </a:solidFill>
              </a:rPr>
              <a:t>Les Fraternités paroissiales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AEDFA82-1983-2798-DEC8-347A394327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832579" y="1337510"/>
            <a:ext cx="9492866" cy="340414"/>
          </a:xfrm>
        </p:spPr>
        <p:txBody>
          <a:bodyPr wrap="square">
            <a:normAutofit fontScale="92500" lnSpcReduction="10000"/>
          </a:bodyPr>
          <a:lstStyle/>
          <a:p>
            <a:endParaRPr lang="fr-FR" sz="2000"/>
          </a:p>
        </p:txBody>
      </p:sp>
      <p:pic>
        <p:nvPicPr>
          <p:cNvPr id="4" name="Picture 3" descr="Arrière-plan abstrait en forme de couleur bleu">
            <a:extLst>
              <a:ext uri="{FF2B5EF4-FFF2-40B4-BE49-F238E27FC236}">
                <a16:creationId xmlns:a16="http://schemas.microsoft.com/office/drawing/2014/main" id="{DBD4B34A-8C7B-0909-438D-F6D2BDA778C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6462" b="30839"/>
          <a:stretch/>
        </p:blipFill>
        <p:spPr>
          <a:xfrm>
            <a:off x="20" y="1922958"/>
            <a:ext cx="12191980" cy="4939895"/>
          </a:xfrm>
          <a:custGeom>
            <a:avLst/>
            <a:gdLst/>
            <a:ahLst/>
            <a:cxnLst/>
            <a:rect l="l" t="t" r="r" b="b"/>
            <a:pathLst>
              <a:path w="12192000" h="4008527">
                <a:moveTo>
                  <a:pt x="4189346" y="67"/>
                </a:moveTo>
                <a:cubicBezTo>
                  <a:pt x="6609616" y="-2813"/>
                  <a:pt x="11142685" y="89351"/>
                  <a:pt x="11767395" y="89351"/>
                </a:cubicBezTo>
                <a:cubicBezTo>
                  <a:pt x="11866707" y="89351"/>
                  <a:pt x="11953607" y="89351"/>
                  <a:pt x="12029645" y="89351"/>
                </a:cubicBezTo>
                <a:lnTo>
                  <a:pt x="12192000" y="89351"/>
                </a:lnTo>
                <a:lnTo>
                  <a:pt x="12192000" y="3985854"/>
                </a:lnTo>
                <a:lnTo>
                  <a:pt x="12191997" y="3985854"/>
                </a:lnTo>
                <a:lnTo>
                  <a:pt x="12191997" y="3974419"/>
                </a:lnTo>
                <a:lnTo>
                  <a:pt x="12184243" y="3974470"/>
                </a:lnTo>
                <a:cubicBezTo>
                  <a:pt x="11170126" y="3981070"/>
                  <a:pt x="9547540" y="3991630"/>
                  <a:pt x="6951408" y="4008527"/>
                </a:cubicBezTo>
                <a:cubicBezTo>
                  <a:pt x="6951408" y="4008527"/>
                  <a:pt x="6951408" y="4008527"/>
                  <a:pt x="3941397" y="3963467"/>
                </a:cubicBezTo>
                <a:cubicBezTo>
                  <a:pt x="3941397" y="3963467"/>
                  <a:pt x="3941397" y="3963467"/>
                  <a:pt x="1332721" y="3963467"/>
                </a:cubicBezTo>
                <a:cubicBezTo>
                  <a:pt x="1232387" y="3963467"/>
                  <a:pt x="831053" y="3963467"/>
                  <a:pt x="329384" y="3963467"/>
                </a:cubicBezTo>
                <a:lnTo>
                  <a:pt x="0" y="3969926"/>
                </a:lnTo>
                <a:lnTo>
                  <a:pt x="0" y="40691"/>
                </a:lnTo>
                <a:lnTo>
                  <a:pt x="20858" y="40713"/>
                </a:lnTo>
                <a:cubicBezTo>
                  <a:pt x="1271033" y="41633"/>
                  <a:pt x="2406326" y="39179"/>
                  <a:pt x="2925316" y="19546"/>
                </a:cubicBezTo>
                <a:cubicBezTo>
                  <a:pt x="3184813" y="6458"/>
                  <a:pt x="3630821" y="732"/>
                  <a:pt x="4189346" y="67"/>
                </a:cubicBezTo>
                <a:close/>
              </a:path>
            </a:pathLst>
          </a:cu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FCFCDE01-90A0-A0D7-7F43-042E551990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147" y="279911"/>
            <a:ext cx="3447295" cy="1584963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3A13A766-79E8-2C65-078F-2C896C185A2C}"/>
              </a:ext>
            </a:extLst>
          </p:cNvPr>
          <p:cNvSpPr txBox="1"/>
          <p:nvPr/>
        </p:nvSpPr>
        <p:spPr>
          <a:xfrm>
            <a:off x="1151888" y="2845835"/>
            <a:ext cx="1057355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3600" b="0" i="0" dirty="0">
                <a:solidFill>
                  <a:srgbClr val="7030A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Une charte</a:t>
            </a:r>
          </a:p>
          <a:p>
            <a:pPr algn="ctr"/>
            <a:endParaRPr lang="fr-FR" sz="3600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fr-FR" sz="36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déroulement-type</a:t>
            </a:r>
          </a:p>
          <a:p>
            <a:pPr algn="ctr"/>
            <a:endParaRPr lang="fr-FR" sz="3600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fr-FR" sz="36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livre de la Bible en fil conducteur</a:t>
            </a:r>
          </a:p>
        </p:txBody>
      </p:sp>
    </p:spTree>
    <p:extLst>
      <p:ext uri="{BB962C8B-B14F-4D97-AF65-F5344CB8AC3E}">
        <p14:creationId xmlns:p14="http://schemas.microsoft.com/office/powerpoint/2010/main" val="3073957975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554E6A-B124-469B-5E41-D2778A8AF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832579" y="337995"/>
            <a:ext cx="9492866" cy="576000"/>
          </a:xfrm>
        </p:spPr>
        <p:txBody>
          <a:bodyPr wrap="square" anchor="t">
            <a:noAutofit/>
          </a:bodyPr>
          <a:lstStyle/>
          <a:p>
            <a:r>
              <a:rPr lang="fr-FR" sz="5400" b="1" dirty="0">
                <a:solidFill>
                  <a:srgbClr val="FF3300"/>
                </a:solidFill>
              </a:rPr>
              <a:t>Les Fraternités paroissiales</a:t>
            </a:r>
          </a:p>
        </p:txBody>
      </p:sp>
      <p:pic>
        <p:nvPicPr>
          <p:cNvPr id="4" name="Picture 3" descr="Arrière-plan abstrait en forme de couleur bleu">
            <a:extLst>
              <a:ext uri="{FF2B5EF4-FFF2-40B4-BE49-F238E27FC236}">
                <a16:creationId xmlns:a16="http://schemas.microsoft.com/office/drawing/2014/main" id="{DBD4B34A-8C7B-0909-438D-F6D2BDA778C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6462" b="30839"/>
          <a:stretch/>
        </p:blipFill>
        <p:spPr>
          <a:xfrm>
            <a:off x="20" y="1922958"/>
            <a:ext cx="12191980" cy="4939895"/>
          </a:xfrm>
          <a:custGeom>
            <a:avLst/>
            <a:gdLst/>
            <a:ahLst/>
            <a:cxnLst/>
            <a:rect l="l" t="t" r="r" b="b"/>
            <a:pathLst>
              <a:path w="12192000" h="4008527">
                <a:moveTo>
                  <a:pt x="4189346" y="67"/>
                </a:moveTo>
                <a:cubicBezTo>
                  <a:pt x="6609616" y="-2813"/>
                  <a:pt x="11142685" y="89351"/>
                  <a:pt x="11767395" y="89351"/>
                </a:cubicBezTo>
                <a:cubicBezTo>
                  <a:pt x="11866707" y="89351"/>
                  <a:pt x="11953607" y="89351"/>
                  <a:pt x="12029645" y="89351"/>
                </a:cubicBezTo>
                <a:lnTo>
                  <a:pt x="12192000" y="89351"/>
                </a:lnTo>
                <a:lnTo>
                  <a:pt x="12192000" y="3985854"/>
                </a:lnTo>
                <a:lnTo>
                  <a:pt x="12191997" y="3985854"/>
                </a:lnTo>
                <a:lnTo>
                  <a:pt x="12191997" y="3974419"/>
                </a:lnTo>
                <a:lnTo>
                  <a:pt x="12184243" y="3974470"/>
                </a:lnTo>
                <a:cubicBezTo>
                  <a:pt x="11170126" y="3981070"/>
                  <a:pt x="9547540" y="3991630"/>
                  <a:pt x="6951408" y="4008527"/>
                </a:cubicBezTo>
                <a:cubicBezTo>
                  <a:pt x="6951408" y="4008527"/>
                  <a:pt x="6951408" y="4008527"/>
                  <a:pt x="3941397" y="3963467"/>
                </a:cubicBezTo>
                <a:cubicBezTo>
                  <a:pt x="3941397" y="3963467"/>
                  <a:pt x="3941397" y="3963467"/>
                  <a:pt x="1332721" y="3963467"/>
                </a:cubicBezTo>
                <a:cubicBezTo>
                  <a:pt x="1232387" y="3963467"/>
                  <a:pt x="831053" y="3963467"/>
                  <a:pt x="329384" y="3963467"/>
                </a:cubicBezTo>
                <a:lnTo>
                  <a:pt x="0" y="3969926"/>
                </a:lnTo>
                <a:lnTo>
                  <a:pt x="0" y="40691"/>
                </a:lnTo>
                <a:lnTo>
                  <a:pt x="20858" y="40713"/>
                </a:lnTo>
                <a:cubicBezTo>
                  <a:pt x="1271033" y="41633"/>
                  <a:pt x="2406326" y="39179"/>
                  <a:pt x="2925316" y="19546"/>
                </a:cubicBezTo>
                <a:cubicBezTo>
                  <a:pt x="3184813" y="6458"/>
                  <a:pt x="3630821" y="732"/>
                  <a:pt x="4189346" y="67"/>
                </a:cubicBezTo>
                <a:close/>
              </a:path>
            </a:pathLst>
          </a:cu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FCFCDE01-90A0-A0D7-7F43-042E551990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147" y="279911"/>
            <a:ext cx="3447295" cy="1584963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3A13A766-79E8-2C65-078F-2C896C185A2C}"/>
              </a:ext>
            </a:extLst>
          </p:cNvPr>
          <p:cNvSpPr txBox="1"/>
          <p:nvPr/>
        </p:nvSpPr>
        <p:spPr>
          <a:xfrm>
            <a:off x="964162" y="3429000"/>
            <a:ext cx="1094582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8000" dirty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POURQUOI ?</a:t>
            </a:r>
          </a:p>
        </p:txBody>
      </p:sp>
    </p:spTree>
    <p:extLst>
      <p:ext uri="{BB962C8B-B14F-4D97-AF65-F5344CB8AC3E}">
        <p14:creationId xmlns:p14="http://schemas.microsoft.com/office/powerpoint/2010/main" val="151907545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554E6A-B124-469B-5E41-D2778A8AF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832579" y="337995"/>
            <a:ext cx="9492866" cy="576000"/>
          </a:xfrm>
        </p:spPr>
        <p:txBody>
          <a:bodyPr wrap="square" anchor="t">
            <a:noAutofit/>
          </a:bodyPr>
          <a:lstStyle/>
          <a:p>
            <a:r>
              <a:rPr lang="fr-FR" sz="5400" b="1" dirty="0">
                <a:solidFill>
                  <a:srgbClr val="FF3300"/>
                </a:solidFill>
              </a:rPr>
              <a:t>Les Fraternités paroissiales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AEDFA82-1983-2798-DEC8-347A394327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832579" y="1120519"/>
            <a:ext cx="9492866" cy="557405"/>
          </a:xfrm>
        </p:spPr>
        <p:txBody>
          <a:bodyPr wrap="square">
            <a:noAutofit/>
          </a:bodyPr>
          <a:lstStyle/>
          <a:p>
            <a:r>
              <a:rPr lang="fr-FR" sz="4000" dirty="0">
                <a:solidFill>
                  <a:srgbClr val="002060"/>
                </a:solidFill>
              </a:rPr>
              <a:t>Ce qu’elles vous proposent</a:t>
            </a:r>
          </a:p>
        </p:txBody>
      </p:sp>
      <p:pic>
        <p:nvPicPr>
          <p:cNvPr id="4" name="Picture 3" descr="Arrière-plan abstrait en forme de couleur bleu">
            <a:extLst>
              <a:ext uri="{FF2B5EF4-FFF2-40B4-BE49-F238E27FC236}">
                <a16:creationId xmlns:a16="http://schemas.microsoft.com/office/drawing/2014/main" id="{DBD4B34A-8C7B-0909-438D-F6D2BDA778C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6462" b="30839"/>
          <a:stretch/>
        </p:blipFill>
        <p:spPr>
          <a:xfrm>
            <a:off x="20" y="1922958"/>
            <a:ext cx="12191980" cy="4939895"/>
          </a:xfrm>
          <a:custGeom>
            <a:avLst/>
            <a:gdLst/>
            <a:ahLst/>
            <a:cxnLst/>
            <a:rect l="l" t="t" r="r" b="b"/>
            <a:pathLst>
              <a:path w="12192000" h="4008527">
                <a:moveTo>
                  <a:pt x="4189346" y="67"/>
                </a:moveTo>
                <a:cubicBezTo>
                  <a:pt x="6609616" y="-2813"/>
                  <a:pt x="11142685" y="89351"/>
                  <a:pt x="11767395" y="89351"/>
                </a:cubicBezTo>
                <a:cubicBezTo>
                  <a:pt x="11866707" y="89351"/>
                  <a:pt x="11953607" y="89351"/>
                  <a:pt x="12029645" y="89351"/>
                </a:cubicBezTo>
                <a:lnTo>
                  <a:pt x="12192000" y="89351"/>
                </a:lnTo>
                <a:lnTo>
                  <a:pt x="12192000" y="3985854"/>
                </a:lnTo>
                <a:lnTo>
                  <a:pt x="12191997" y="3985854"/>
                </a:lnTo>
                <a:lnTo>
                  <a:pt x="12191997" y="3974419"/>
                </a:lnTo>
                <a:lnTo>
                  <a:pt x="12184243" y="3974470"/>
                </a:lnTo>
                <a:cubicBezTo>
                  <a:pt x="11170126" y="3981070"/>
                  <a:pt x="9547540" y="3991630"/>
                  <a:pt x="6951408" y="4008527"/>
                </a:cubicBezTo>
                <a:cubicBezTo>
                  <a:pt x="6951408" y="4008527"/>
                  <a:pt x="6951408" y="4008527"/>
                  <a:pt x="3941397" y="3963467"/>
                </a:cubicBezTo>
                <a:cubicBezTo>
                  <a:pt x="3941397" y="3963467"/>
                  <a:pt x="3941397" y="3963467"/>
                  <a:pt x="1332721" y="3963467"/>
                </a:cubicBezTo>
                <a:cubicBezTo>
                  <a:pt x="1232387" y="3963467"/>
                  <a:pt x="831053" y="3963467"/>
                  <a:pt x="329384" y="3963467"/>
                </a:cubicBezTo>
                <a:lnTo>
                  <a:pt x="0" y="3969926"/>
                </a:lnTo>
                <a:lnTo>
                  <a:pt x="0" y="40691"/>
                </a:lnTo>
                <a:lnTo>
                  <a:pt x="20858" y="40713"/>
                </a:lnTo>
                <a:cubicBezTo>
                  <a:pt x="1271033" y="41633"/>
                  <a:pt x="2406326" y="39179"/>
                  <a:pt x="2925316" y="19546"/>
                </a:cubicBezTo>
                <a:cubicBezTo>
                  <a:pt x="3184813" y="6458"/>
                  <a:pt x="3630821" y="732"/>
                  <a:pt x="4189346" y="67"/>
                </a:cubicBezTo>
                <a:close/>
              </a:path>
            </a:pathLst>
          </a:cu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FCFCDE01-90A0-A0D7-7F43-042E551990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147" y="279911"/>
            <a:ext cx="3447295" cy="1584963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3A13A766-79E8-2C65-078F-2C896C185A2C}"/>
              </a:ext>
            </a:extLst>
          </p:cNvPr>
          <p:cNvSpPr txBox="1"/>
          <p:nvPr/>
        </p:nvSpPr>
        <p:spPr>
          <a:xfrm>
            <a:off x="141005" y="2129482"/>
            <a:ext cx="11909989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fr-FR" sz="2800" b="1" dirty="0">
                <a:solidFill>
                  <a:schemeClr val="accent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anose="020B0604020202020204" pitchFamily="34" charset="0"/>
              </a:rPr>
              <a:t>partager une vie de prière fraternelle et paroissiale dans une petite équipe  de huit  personnes où chacun a sa place,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endParaRPr lang="fr-FR" sz="2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fr-FR" sz="2800" b="1" dirty="0">
                <a:solidFill>
                  <a:srgbClr val="7030A0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anose="020B0604020202020204" pitchFamily="34" charset="0"/>
              </a:rPr>
              <a:t>ancrer votre vie dans le Seigneur,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endParaRPr lang="fr-FR" sz="2800" dirty="0">
              <a:solidFill>
                <a:srgbClr val="7030A0"/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fr-FR" sz="2800" b="1" dirty="0">
                <a:solidFill>
                  <a:srgbClr val="7030A0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anose="020B0604020202020204" pitchFamily="34" charset="0"/>
              </a:rPr>
              <a:t>approfondir la Parole de Dieu,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endParaRPr lang="fr-FR" sz="2800" b="1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fr-FR" sz="2800" b="1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anose="020B0604020202020204" pitchFamily="34" charset="0"/>
              </a:rPr>
              <a:t>confier vos proches à la prière de vos frères,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endParaRPr lang="fr-FR" sz="2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fr-FR" sz="2800" b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anose="020B0604020202020204" pitchFamily="34" charset="0"/>
              </a:rPr>
              <a:t>louer le Seigneur pour ses bienfaits.</a:t>
            </a:r>
            <a:endParaRPr lang="fr-FR" sz="2800" b="1" dirty="0">
              <a:solidFill>
                <a:srgbClr val="C00000"/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364016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554E6A-B124-469B-5E41-D2778A8AF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832579" y="337995"/>
            <a:ext cx="9492866" cy="576000"/>
          </a:xfrm>
        </p:spPr>
        <p:txBody>
          <a:bodyPr wrap="square" anchor="t">
            <a:noAutofit/>
          </a:bodyPr>
          <a:lstStyle/>
          <a:p>
            <a:r>
              <a:rPr lang="fr-FR" sz="5400" b="1" dirty="0">
                <a:solidFill>
                  <a:srgbClr val="FF3300"/>
                </a:solidFill>
              </a:rPr>
              <a:t>Les Fraternités paroissiales</a:t>
            </a:r>
          </a:p>
        </p:txBody>
      </p:sp>
      <p:pic>
        <p:nvPicPr>
          <p:cNvPr id="4" name="Picture 3" descr="Arrière-plan abstrait en forme de couleur bleu">
            <a:extLst>
              <a:ext uri="{FF2B5EF4-FFF2-40B4-BE49-F238E27FC236}">
                <a16:creationId xmlns:a16="http://schemas.microsoft.com/office/drawing/2014/main" id="{DBD4B34A-8C7B-0909-438D-F6D2BDA778C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6462" b="30839"/>
          <a:stretch/>
        </p:blipFill>
        <p:spPr>
          <a:xfrm>
            <a:off x="20" y="1922958"/>
            <a:ext cx="12191980" cy="4939895"/>
          </a:xfrm>
          <a:custGeom>
            <a:avLst/>
            <a:gdLst/>
            <a:ahLst/>
            <a:cxnLst/>
            <a:rect l="l" t="t" r="r" b="b"/>
            <a:pathLst>
              <a:path w="12192000" h="4008527">
                <a:moveTo>
                  <a:pt x="4189346" y="67"/>
                </a:moveTo>
                <a:cubicBezTo>
                  <a:pt x="6609616" y="-2813"/>
                  <a:pt x="11142685" y="89351"/>
                  <a:pt x="11767395" y="89351"/>
                </a:cubicBezTo>
                <a:cubicBezTo>
                  <a:pt x="11866707" y="89351"/>
                  <a:pt x="11953607" y="89351"/>
                  <a:pt x="12029645" y="89351"/>
                </a:cubicBezTo>
                <a:lnTo>
                  <a:pt x="12192000" y="89351"/>
                </a:lnTo>
                <a:lnTo>
                  <a:pt x="12192000" y="3985854"/>
                </a:lnTo>
                <a:lnTo>
                  <a:pt x="12191997" y="3985854"/>
                </a:lnTo>
                <a:lnTo>
                  <a:pt x="12191997" y="3974419"/>
                </a:lnTo>
                <a:lnTo>
                  <a:pt x="12184243" y="3974470"/>
                </a:lnTo>
                <a:cubicBezTo>
                  <a:pt x="11170126" y="3981070"/>
                  <a:pt x="9547540" y="3991630"/>
                  <a:pt x="6951408" y="4008527"/>
                </a:cubicBezTo>
                <a:cubicBezTo>
                  <a:pt x="6951408" y="4008527"/>
                  <a:pt x="6951408" y="4008527"/>
                  <a:pt x="3941397" y="3963467"/>
                </a:cubicBezTo>
                <a:cubicBezTo>
                  <a:pt x="3941397" y="3963467"/>
                  <a:pt x="3941397" y="3963467"/>
                  <a:pt x="1332721" y="3963467"/>
                </a:cubicBezTo>
                <a:cubicBezTo>
                  <a:pt x="1232387" y="3963467"/>
                  <a:pt x="831053" y="3963467"/>
                  <a:pt x="329384" y="3963467"/>
                </a:cubicBezTo>
                <a:lnTo>
                  <a:pt x="0" y="3969926"/>
                </a:lnTo>
                <a:lnTo>
                  <a:pt x="0" y="40691"/>
                </a:lnTo>
                <a:lnTo>
                  <a:pt x="20858" y="40713"/>
                </a:lnTo>
                <a:cubicBezTo>
                  <a:pt x="1271033" y="41633"/>
                  <a:pt x="2406326" y="39179"/>
                  <a:pt x="2925316" y="19546"/>
                </a:cubicBezTo>
                <a:cubicBezTo>
                  <a:pt x="3184813" y="6458"/>
                  <a:pt x="3630821" y="732"/>
                  <a:pt x="4189346" y="67"/>
                </a:cubicBezTo>
                <a:close/>
              </a:path>
            </a:pathLst>
          </a:cu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FCFCDE01-90A0-A0D7-7F43-042E551990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147" y="279911"/>
            <a:ext cx="3447295" cy="1584963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3A13A766-79E8-2C65-078F-2C896C185A2C}"/>
              </a:ext>
            </a:extLst>
          </p:cNvPr>
          <p:cNvSpPr txBox="1"/>
          <p:nvPr/>
        </p:nvSpPr>
        <p:spPr>
          <a:xfrm>
            <a:off x="964162" y="3429000"/>
            <a:ext cx="1094582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8000" dirty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COMMENT ?</a:t>
            </a:r>
          </a:p>
        </p:txBody>
      </p:sp>
    </p:spTree>
    <p:extLst>
      <p:ext uri="{BB962C8B-B14F-4D97-AF65-F5344CB8AC3E}">
        <p14:creationId xmlns:p14="http://schemas.microsoft.com/office/powerpoint/2010/main" val="1359008802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554E6A-B124-469B-5E41-D2778A8AF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832579" y="337995"/>
            <a:ext cx="9492866" cy="576000"/>
          </a:xfrm>
        </p:spPr>
        <p:txBody>
          <a:bodyPr wrap="square" anchor="t">
            <a:noAutofit/>
          </a:bodyPr>
          <a:lstStyle/>
          <a:p>
            <a:r>
              <a:rPr lang="fr-FR" sz="5400" b="1" dirty="0">
                <a:solidFill>
                  <a:srgbClr val="FF3300"/>
                </a:solidFill>
              </a:rPr>
              <a:t>Les Fraternités paroissiales</a:t>
            </a:r>
          </a:p>
        </p:txBody>
      </p:sp>
      <p:pic>
        <p:nvPicPr>
          <p:cNvPr id="4" name="Picture 3" descr="Arrière-plan abstrait en forme de couleur bleu">
            <a:extLst>
              <a:ext uri="{FF2B5EF4-FFF2-40B4-BE49-F238E27FC236}">
                <a16:creationId xmlns:a16="http://schemas.microsoft.com/office/drawing/2014/main" id="{DBD4B34A-8C7B-0909-438D-F6D2BDA778C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6462" b="30839"/>
          <a:stretch/>
        </p:blipFill>
        <p:spPr>
          <a:xfrm>
            <a:off x="20" y="1922959"/>
            <a:ext cx="12191980" cy="4935042"/>
          </a:xfrm>
          <a:custGeom>
            <a:avLst/>
            <a:gdLst/>
            <a:ahLst/>
            <a:cxnLst/>
            <a:rect l="l" t="t" r="r" b="b"/>
            <a:pathLst>
              <a:path w="12192000" h="4008527">
                <a:moveTo>
                  <a:pt x="4189346" y="67"/>
                </a:moveTo>
                <a:cubicBezTo>
                  <a:pt x="6609616" y="-2813"/>
                  <a:pt x="11142685" y="89351"/>
                  <a:pt x="11767395" y="89351"/>
                </a:cubicBezTo>
                <a:cubicBezTo>
                  <a:pt x="11866707" y="89351"/>
                  <a:pt x="11953607" y="89351"/>
                  <a:pt x="12029645" y="89351"/>
                </a:cubicBezTo>
                <a:lnTo>
                  <a:pt x="12192000" y="89351"/>
                </a:lnTo>
                <a:lnTo>
                  <a:pt x="12192000" y="3985854"/>
                </a:lnTo>
                <a:lnTo>
                  <a:pt x="12191997" y="3985854"/>
                </a:lnTo>
                <a:lnTo>
                  <a:pt x="12191997" y="3974419"/>
                </a:lnTo>
                <a:lnTo>
                  <a:pt x="12184243" y="3974470"/>
                </a:lnTo>
                <a:cubicBezTo>
                  <a:pt x="11170126" y="3981070"/>
                  <a:pt x="9547540" y="3991630"/>
                  <a:pt x="6951408" y="4008527"/>
                </a:cubicBezTo>
                <a:cubicBezTo>
                  <a:pt x="6951408" y="4008527"/>
                  <a:pt x="6951408" y="4008527"/>
                  <a:pt x="3941397" y="3963467"/>
                </a:cubicBezTo>
                <a:cubicBezTo>
                  <a:pt x="3941397" y="3963467"/>
                  <a:pt x="3941397" y="3963467"/>
                  <a:pt x="1332721" y="3963467"/>
                </a:cubicBezTo>
                <a:cubicBezTo>
                  <a:pt x="1232387" y="3963467"/>
                  <a:pt x="831053" y="3963467"/>
                  <a:pt x="329384" y="3963467"/>
                </a:cubicBezTo>
                <a:lnTo>
                  <a:pt x="0" y="3969926"/>
                </a:lnTo>
                <a:lnTo>
                  <a:pt x="0" y="40691"/>
                </a:lnTo>
                <a:lnTo>
                  <a:pt x="20858" y="40713"/>
                </a:lnTo>
                <a:cubicBezTo>
                  <a:pt x="1271033" y="41633"/>
                  <a:pt x="2406326" y="39179"/>
                  <a:pt x="2925316" y="19546"/>
                </a:cubicBezTo>
                <a:cubicBezTo>
                  <a:pt x="3184813" y="6458"/>
                  <a:pt x="3630821" y="732"/>
                  <a:pt x="4189346" y="67"/>
                </a:cubicBezTo>
                <a:close/>
              </a:path>
            </a:pathLst>
          </a:cu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FCFCDE01-90A0-A0D7-7F43-042E551990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147" y="279911"/>
            <a:ext cx="3447295" cy="1584963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3A13A766-79E8-2C65-078F-2C896C185A2C}"/>
              </a:ext>
            </a:extLst>
          </p:cNvPr>
          <p:cNvSpPr txBox="1"/>
          <p:nvPr/>
        </p:nvSpPr>
        <p:spPr>
          <a:xfrm>
            <a:off x="-1" y="1922958"/>
            <a:ext cx="1219200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8000" dirty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S’accueillir en frères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D1011C4-6E3E-E2D9-E863-61AFDEFEA3C4}"/>
              </a:ext>
            </a:extLst>
          </p:cNvPr>
          <p:cNvSpPr txBox="1"/>
          <p:nvPr/>
        </p:nvSpPr>
        <p:spPr>
          <a:xfrm>
            <a:off x="1056068" y="3429000"/>
            <a:ext cx="102515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/>
            <a:r>
              <a:rPr lang="fr-FR" sz="3200" b="0" i="0" dirty="0">
                <a:solidFill>
                  <a:schemeClr val="accent5">
                    <a:lumMod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Prendre le temps de s’accueillir, de se connaître et de se détendre pour prendre de la distance par rapport aux soucis de la journée. </a:t>
            </a:r>
          </a:p>
          <a:p>
            <a:pPr algn="l" rtl="0" fontAlgn="base"/>
            <a:r>
              <a:rPr lang="fr-FR" sz="3200" b="0" i="0" dirty="0">
                <a:solidFill>
                  <a:schemeClr val="accent5">
                    <a:lumMod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Autour d’une tisane et d’un dessert…ou… </a:t>
            </a:r>
          </a:p>
          <a:p>
            <a:pPr algn="l" rtl="0" fontAlgn="base"/>
            <a:endParaRPr lang="fr-FR" sz="32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rtl="0" fontAlgn="base"/>
            <a:r>
              <a:rPr lang="fr-FR" sz="3200" b="0" i="0" dirty="0">
                <a:solidFill>
                  <a:schemeClr val="accent5">
                    <a:lumMod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30’</a:t>
            </a:r>
          </a:p>
        </p:txBody>
      </p:sp>
    </p:spTree>
    <p:extLst>
      <p:ext uri="{BB962C8B-B14F-4D97-AF65-F5344CB8AC3E}">
        <p14:creationId xmlns:p14="http://schemas.microsoft.com/office/powerpoint/2010/main" val="3162140196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554E6A-B124-469B-5E41-D2778A8AF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832579" y="337995"/>
            <a:ext cx="9492866" cy="576000"/>
          </a:xfrm>
        </p:spPr>
        <p:txBody>
          <a:bodyPr wrap="square" anchor="t">
            <a:noAutofit/>
          </a:bodyPr>
          <a:lstStyle/>
          <a:p>
            <a:r>
              <a:rPr lang="fr-FR" sz="5400" b="1" dirty="0">
                <a:solidFill>
                  <a:srgbClr val="FF3300"/>
                </a:solidFill>
              </a:rPr>
              <a:t>Les Fraternités paroissiales</a:t>
            </a:r>
          </a:p>
        </p:txBody>
      </p:sp>
      <p:pic>
        <p:nvPicPr>
          <p:cNvPr id="4" name="Picture 3" descr="Arrière-plan abstrait en forme de couleur bleu">
            <a:extLst>
              <a:ext uri="{FF2B5EF4-FFF2-40B4-BE49-F238E27FC236}">
                <a16:creationId xmlns:a16="http://schemas.microsoft.com/office/drawing/2014/main" id="{DBD4B34A-8C7B-0909-438D-F6D2BDA778C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6462" b="30839"/>
          <a:stretch/>
        </p:blipFill>
        <p:spPr>
          <a:xfrm>
            <a:off x="20" y="1922959"/>
            <a:ext cx="12191980" cy="4935042"/>
          </a:xfrm>
          <a:custGeom>
            <a:avLst/>
            <a:gdLst/>
            <a:ahLst/>
            <a:cxnLst/>
            <a:rect l="l" t="t" r="r" b="b"/>
            <a:pathLst>
              <a:path w="12192000" h="4008527">
                <a:moveTo>
                  <a:pt x="4189346" y="67"/>
                </a:moveTo>
                <a:cubicBezTo>
                  <a:pt x="6609616" y="-2813"/>
                  <a:pt x="11142685" y="89351"/>
                  <a:pt x="11767395" y="89351"/>
                </a:cubicBezTo>
                <a:cubicBezTo>
                  <a:pt x="11866707" y="89351"/>
                  <a:pt x="11953607" y="89351"/>
                  <a:pt x="12029645" y="89351"/>
                </a:cubicBezTo>
                <a:lnTo>
                  <a:pt x="12192000" y="89351"/>
                </a:lnTo>
                <a:lnTo>
                  <a:pt x="12192000" y="3985854"/>
                </a:lnTo>
                <a:lnTo>
                  <a:pt x="12191997" y="3985854"/>
                </a:lnTo>
                <a:lnTo>
                  <a:pt x="12191997" y="3974419"/>
                </a:lnTo>
                <a:lnTo>
                  <a:pt x="12184243" y="3974470"/>
                </a:lnTo>
                <a:cubicBezTo>
                  <a:pt x="11170126" y="3981070"/>
                  <a:pt x="9547540" y="3991630"/>
                  <a:pt x="6951408" y="4008527"/>
                </a:cubicBezTo>
                <a:cubicBezTo>
                  <a:pt x="6951408" y="4008527"/>
                  <a:pt x="6951408" y="4008527"/>
                  <a:pt x="3941397" y="3963467"/>
                </a:cubicBezTo>
                <a:cubicBezTo>
                  <a:pt x="3941397" y="3963467"/>
                  <a:pt x="3941397" y="3963467"/>
                  <a:pt x="1332721" y="3963467"/>
                </a:cubicBezTo>
                <a:cubicBezTo>
                  <a:pt x="1232387" y="3963467"/>
                  <a:pt x="831053" y="3963467"/>
                  <a:pt x="329384" y="3963467"/>
                </a:cubicBezTo>
                <a:lnTo>
                  <a:pt x="0" y="3969926"/>
                </a:lnTo>
                <a:lnTo>
                  <a:pt x="0" y="40691"/>
                </a:lnTo>
                <a:lnTo>
                  <a:pt x="20858" y="40713"/>
                </a:lnTo>
                <a:cubicBezTo>
                  <a:pt x="1271033" y="41633"/>
                  <a:pt x="2406326" y="39179"/>
                  <a:pt x="2925316" y="19546"/>
                </a:cubicBezTo>
                <a:cubicBezTo>
                  <a:pt x="3184813" y="6458"/>
                  <a:pt x="3630821" y="732"/>
                  <a:pt x="4189346" y="67"/>
                </a:cubicBezTo>
                <a:close/>
              </a:path>
            </a:pathLst>
          </a:cu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FCFCDE01-90A0-A0D7-7F43-042E551990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147" y="279911"/>
            <a:ext cx="3447295" cy="1584963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3A13A766-79E8-2C65-078F-2C896C185A2C}"/>
              </a:ext>
            </a:extLst>
          </p:cNvPr>
          <p:cNvSpPr txBox="1"/>
          <p:nvPr/>
        </p:nvSpPr>
        <p:spPr>
          <a:xfrm>
            <a:off x="-21" y="2062102"/>
            <a:ext cx="12192001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6600" dirty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tourner ensemble vers Dieu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D1011C4-6E3E-E2D9-E863-61AFDEFEA3C4}"/>
              </a:ext>
            </a:extLst>
          </p:cNvPr>
          <p:cNvSpPr txBox="1"/>
          <p:nvPr/>
        </p:nvSpPr>
        <p:spPr>
          <a:xfrm>
            <a:off x="1056068" y="3429000"/>
            <a:ext cx="1025158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/>
            <a:r>
              <a:rPr lang="fr-FR" sz="2800" b="0" i="0" dirty="0">
                <a:solidFill>
                  <a:schemeClr val="accent5">
                    <a:lumMod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Prendre un ou deux chants de Louange et terminer par un chant à l’Esprit Saint pour se mettre à son écoute pour accueillir la parole de Dieu. </a:t>
            </a:r>
          </a:p>
          <a:p>
            <a:pPr algn="l" rtl="0" fontAlgn="base"/>
            <a:endParaRPr lang="fr-FR" sz="2800" b="0" i="0" dirty="0">
              <a:solidFill>
                <a:schemeClr val="accent5">
                  <a:lumMod val="50000"/>
                </a:schemeClr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 rtl="0" fontAlgn="base"/>
            <a:r>
              <a:rPr lang="fr-FR" sz="2800" b="0" i="0" dirty="0">
                <a:solidFill>
                  <a:schemeClr val="accent5">
                    <a:lumMod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Mettre la réunion sous le regard de Marie. </a:t>
            </a:r>
          </a:p>
          <a:p>
            <a:pPr algn="l" rtl="0" fontAlgn="base"/>
            <a:endParaRPr lang="fr-FR" sz="28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rtl="0" fontAlgn="base"/>
            <a:r>
              <a:rPr lang="fr-FR" sz="28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10’</a:t>
            </a:r>
          </a:p>
        </p:txBody>
      </p:sp>
    </p:spTree>
    <p:extLst>
      <p:ext uri="{BB962C8B-B14F-4D97-AF65-F5344CB8AC3E}">
        <p14:creationId xmlns:p14="http://schemas.microsoft.com/office/powerpoint/2010/main" val="3393977360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554E6A-B124-469B-5E41-D2778A8AF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832579" y="337995"/>
            <a:ext cx="9492866" cy="576000"/>
          </a:xfrm>
        </p:spPr>
        <p:txBody>
          <a:bodyPr wrap="square" anchor="t">
            <a:noAutofit/>
          </a:bodyPr>
          <a:lstStyle/>
          <a:p>
            <a:r>
              <a:rPr lang="fr-FR" sz="5400" b="1" dirty="0">
                <a:solidFill>
                  <a:srgbClr val="FF3300"/>
                </a:solidFill>
              </a:rPr>
              <a:t>Les Fraternités paroissiales</a:t>
            </a:r>
          </a:p>
        </p:txBody>
      </p:sp>
      <p:pic>
        <p:nvPicPr>
          <p:cNvPr id="4" name="Picture 3" descr="Arrière-plan abstrait en forme de couleur bleu">
            <a:extLst>
              <a:ext uri="{FF2B5EF4-FFF2-40B4-BE49-F238E27FC236}">
                <a16:creationId xmlns:a16="http://schemas.microsoft.com/office/drawing/2014/main" id="{DBD4B34A-8C7B-0909-438D-F6D2BDA778C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6462" b="30839"/>
          <a:stretch/>
        </p:blipFill>
        <p:spPr>
          <a:xfrm>
            <a:off x="20" y="1922959"/>
            <a:ext cx="12191980" cy="4935042"/>
          </a:xfrm>
          <a:custGeom>
            <a:avLst/>
            <a:gdLst/>
            <a:ahLst/>
            <a:cxnLst/>
            <a:rect l="l" t="t" r="r" b="b"/>
            <a:pathLst>
              <a:path w="12192000" h="4008527">
                <a:moveTo>
                  <a:pt x="4189346" y="67"/>
                </a:moveTo>
                <a:cubicBezTo>
                  <a:pt x="6609616" y="-2813"/>
                  <a:pt x="11142685" y="89351"/>
                  <a:pt x="11767395" y="89351"/>
                </a:cubicBezTo>
                <a:cubicBezTo>
                  <a:pt x="11866707" y="89351"/>
                  <a:pt x="11953607" y="89351"/>
                  <a:pt x="12029645" y="89351"/>
                </a:cubicBezTo>
                <a:lnTo>
                  <a:pt x="12192000" y="89351"/>
                </a:lnTo>
                <a:lnTo>
                  <a:pt x="12192000" y="3985854"/>
                </a:lnTo>
                <a:lnTo>
                  <a:pt x="12191997" y="3985854"/>
                </a:lnTo>
                <a:lnTo>
                  <a:pt x="12191997" y="3974419"/>
                </a:lnTo>
                <a:lnTo>
                  <a:pt x="12184243" y="3974470"/>
                </a:lnTo>
                <a:cubicBezTo>
                  <a:pt x="11170126" y="3981070"/>
                  <a:pt x="9547540" y="3991630"/>
                  <a:pt x="6951408" y="4008527"/>
                </a:cubicBezTo>
                <a:cubicBezTo>
                  <a:pt x="6951408" y="4008527"/>
                  <a:pt x="6951408" y="4008527"/>
                  <a:pt x="3941397" y="3963467"/>
                </a:cubicBezTo>
                <a:cubicBezTo>
                  <a:pt x="3941397" y="3963467"/>
                  <a:pt x="3941397" y="3963467"/>
                  <a:pt x="1332721" y="3963467"/>
                </a:cubicBezTo>
                <a:cubicBezTo>
                  <a:pt x="1232387" y="3963467"/>
                  <a:pt x="831053" y="3963467"/>
                  <a:pt x="329384" y="3963467"/>
                </a:cubicBezTo>
                <a:lnTo>
                  <a:pt x="0" y="3969926"/>
                </a:lnTo>
                <a:lnTo>
                  <a:pt x="0" y="40691"/>
                </a:lnTo>
                <a:lnTo>
                  <a:pt x="20858" y="40713"/>
                </a:lnTo>
                <a:cubicBezTo>
                  <a:pt x="1271033" y="41633"/>
                  <a:pt x="2406326" y="39179"/>
                  <a:pt x="2925316" y="19546"/>
                </a:cubicBezTo>
                <a:cubicBezTo>
                  <a:pt x="3184813" y="6458"/>
                  <a:pt x="3630821" y="732"/>
                  <a:pt x="4189346" y="67"/>
                </a:cubicBezTo>
                <a:close/>
              </a:path>
            </a:pathLst>
          </a:cu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FCFCDE01-90A0-A0D7-7F43-042E551990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147" y="279911"/>
            <a:ext cx="3447295" cy="1584963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3A13A766-79E8-2C65-078F-2C896C185A2C}"/>
              </a:ext>
            </a:extLst>
          </p:cNvPr>
          <p:cNvSpPr txBox="1"/>
          <p:nvPr/>
        </p:nvSpPr>
        <p:spPr>
          <a:xfrm>
            <a:off x="-21" y="2062102"/>
            <a:ext cx="1219200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5400" dirty="0">
                <a:solidFill>
                  <a:srgbClr val="FF33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nourrir de la Parole</a:t>
            </a:r>
          </a:p>
          <a:p>
            <a:pPr algn="ctr"/>
            <a:endParaRPr lang="fr-FR" sz="6600" dirty="0">
              <a:solidFill>
                <a:srgbClr val="FF33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D1011C4-6E3E-E2D9-E863-61AFDEFEA3C4}"/>
              </a:ext>
            </a:extLst>
          </p:cNvPr>
          <p:cNvSpPr txBox="1"/>
          <p:nvPr/>
        </p:nvSpPr>
        <p:spPr>
          <a:xfrm>
            <a:off x="1056068" y="3228945"/>
            <a:ext cx="1025158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/>
            <a:r>
              <a:rPr lang="fr-FR" sz="2800" b="0" i="0" dirty="0">
                <a:solidFill>
                  <a:schemeClr val="accent5">
                    <a:lumMod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Lire le passage de l’Ecriture défini pour la réunion </a:t>
            </a:r>
          </a:p>
          <a:p>
            <a:pPr algn="l" rtl="0" fontAlgn="base"/>
            <a:r>
              <a:rPr lang="fr-FR" sz="2800" b="0" i="0" dirty="0">
                <a:solidFill>
                  <a:schemeClr val="accent5">
                    <a:lumMod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Prendre un temps de silence pour la laisser pénétrer dans nos cœurs </a:t>
            </a:r>
          </a:p>
          <a:p>
            <a:pPr algn="l" rtl="0" fontAlgn="base"/>
            <a:endParaRPr lang="fr-FR" sz="2800" b="0" i="0" dirty="0">
              <a:solidFill>
                <a:schemeClr val="accent5">
                  <a:lumMod val="50000"/>
                </a:schemeClr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 rtl="0" fontAlgn="base"/>
            <a:r>
              <a:rPr lang="fr-FR" sz="2800" b="0" i="0" dirty="0">
                <a:solidFill>
                  <a:schemeClr val="accent5">
                    <a:lumMod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Ecouter et/ou visionner le petit enseignement enregistré. </a:t>
            </a:r>
          </a:p>
          <a:p>
            <a:pPr algn="l" rtl="0" fontAlgn="base"/>
            <a:endParaRPr lang="fr-FR" sz="2800" b="0" i="0" dirty="0">
              <a:solidFill>
                <a:schemeClr val="accent5">
                  <a:lumMod val="50000"/>
                </a:schemeClr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 rtl="0" fontAlgn="base"/>
            <a:r>
              <a:rPr lang="fr-FR" sz="2800" b="0" i="0" dirty="0">
                <a:solidFill>
                  <a:schemeClr val="accent5">
                    <a:lumMod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Relire la Parole. </a:t>
            </a:r>
          </a:p>
          <a:p>
            <a:pPr algn="ctr" rtl="0" fontAlgn="base"/>
            <a:r>
              <a:rPr lang="fr-FR" sz="28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20’</a:t>
            </a:r>
            <a:endParaRPr lang="fr-FR" sz="2800" b="0" i="0" dirty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 rtl="0" fontAlgn="base"/>
            <a:endParaRPr lang="fr-FR" sz="28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20508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554E6A-B124-469B-5E41-D2778A8AF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832579" y="337995"/>
            <a:ext cx="9492866" cy="576000"/>
          </a:xfrm>
        </p:spPr>
        <p:txBody>
          <a:bodyPr wrap="square" anchor="t">
            <a:noAutofit/>
          </a:bodyPr>
          <a:lstStyle/>
          <a:p>
            <a:r>
              <a:rPr lang="fr-FR" sz="5400" b="1" dirty="0">
                <a:solidFill>
                  <a:srgbClr val="FF3300"/>
                </a:solidFill>
              </a:rPr>
              <a:t>Les Fraternités paroissiales</a:t>
            </a:r>
          </a:p>
        </p:txBody>
      </p:sp>
      <p:pic>
        <p:nvPicPr>
          <p:cNvPr id="4" name="Picture 3" descr="Arrière-plan abstrait en forme de couleur bleu">
            <a:extLst>
              <a:ext uri="{FF2B5EF4-FFF2-40B4-BE49-F238E27FC236}">
                <a16:creationId xmlns:a16="http://schemas.microsoft.com/office/drawing/2014/main" id="{DBD4B34A-8C7B-0909-438D-F6D2BDA778C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6462" b="30839"/>
          <a:stretch/>
        </p:blipFill>
        <p:spPr>
          <a:xfrm>
            <a:off x="20" y="1922959"/>
            <a:ext cx="12191980" cy="4935042"/>
          </a:xfrm>
          <a:custGeom>
            <a:avLst/>
            <a:gdLst/>
            <a:ahLst/>
            <a:cxnLst/>
            <a:rect l="l" t="t" r="r" b="b"/>
            <a:pathLst>
              <a:path w="12192000" h="4008527">
                <a:moveTo>
                  <a:pt x="4189346" y="67"/>
                </a:moveTo>
                <a:cubicBezTo>
                  <a:pt x="6609616" y="-2813"/>
                  <a:pt x="11142685" y="89351"/>
                  <a:pt x="11767395" y="89351"/>
                </a:cubicBezTo>
                <a:cubicBezTo>
                  <a:pt x="11866707" y="89351"/>
                  <a:pt x="11953607" y="89351"/>
                  <a:pt x="12029645" y="89351"/>
                </a:cubicBezTo>
                <a:lnTo>
                  <a:pt x="12192000" y="89351"/>
                </a:lnTo>
                <a:lnTo>
                  <a:pt x="12192000" y="3985854"/>
                </a:lnTo>
                <a:lnTo>
                  <a:pt x="12191997" y="3985854"/>
                </a:lnTo>
                <a:lnTo>
                  <a:pt x="12191997" y="3974419"/>
                </a:lnTo>
                <a:lnTo>
                  <a:pt x="12184243" y="3974470"/>
                </a:lnTo>
                <a:cubicBezTo>
                  <a:pt x="11170126" y="3981070"/>
                  <a:pt x="9547540" y="3991630"/>
                  <a:pt x="6951408" y="4008527"/>
                </a:cubicBezTo>
                <a:cubicBezTo>
                  <a:pt x="6951408" y="4008527"/>
                  <a:pt x="6951408" y="4008527"/>
                  <a:pt x="3941397" y="3963467"/>
                </a:cubicBezTo>
                <a:cubicBezTo>
                  <a:pt x="3941397" y="3963467"/>
                  <a:pt x="3941397" y="3963467"/>
                  <a:pt x="1332721" y="3963467"/>
                </a:cubicBezTo>
                <a:cubicBezTo>
                  <a:pt x="1232387" y="3963467"/>
                  <a:pt x="831053" y="3963467"/>
                  <a:pt x="329384" y="3963467"/>
                </a:cubicBezTo>
                <a:lnTo>
                  <a:pt x="0" y="3969926"/>
                </a:lnTo>
                <a:lnTo>
                  <a:pt x="0" y="40691"/>
                </a:lnTo>
                <a:lnTo>
                  <a:pt x="20858" y="40713"/>
                </a:lnTo>
                <a:cubicBezTo>
                  <a:pt x="1271033" y="41633"/>
                  <a:pt x="2406326" y="39179"/>
                  <a:pt x="2925316" y="19546"/>
                </a:cubicBezTo>
                <a:cubicBezTo>
                  <a:pt x="3184813" y="6458"/>
                  <a:pt x="3630821" y="732"/>
                  <a:pt x="4189346" y="67"/>
                </a:cubicBezTo>
                <a:close/>
              </a:path>
            </a:pathLst>
          </a:cu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FCFCDE01-90A0-A0D7-7F43-042E551990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147" y="279911"/>
            <a:ext cx="3447295" cy="1584963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3A13A766-79E8-2C65-078F-2C896C185A2C}"/>
              </a:ext>
            </a:extLst>
          </p:cNvPr>
          <p:cNvSpPr txBox="1"/>
          <p:nvPr/>
        </p:nvSpPr>
        <p:spPr>
          <a:xfrm>
            <a:off x="-21" y="2062102"/>
            <a:ext cx="1219200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5400" dirty="0">
                <a:solidFill>
                  <a:srgbClr val="FF33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nourrir de la Parole</a:t>
            </a:r>
          </a:p>
          <a:p>
            <a:pPr algn="ctr"/>
            <a:endParaRPr lang="fr-FR" sz="6600" dirty="0">
              <a:solidFill>
                <a:srgbClr val="FF33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D1011C4-6E3E-E2D9-E863-61AFDEFEA3C4}"/>
              </a:ext>
            </a:extLst>
          </p:cNvPr>
          <p:cNvSpPr txBox="1"/>
          <p:nvPr/>
        </p:nvSpPr>
        <p:spPr>
          <a:xfrm>
            <a:off x="1056068" y="3228945"/>
            <a:ext cx="10251583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/>
            <a:r>
              <a:rPr lang="fr-FR" sz="2400" b="0" i="0" dirty="0">
                <a:solidFill>
                  <a:schemeClr val="accent5">
                    <a:lumMod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Partager les uns après les autres sur ce qui nous a touché dans la Parole, sans interruption de la part des uns ou des autres. </a:t>
            </a:r>
          </a:p>
          <a:p>
            <a:pPr algn="l" rtl="0" fontAlgn="base"/>
            <a:endParaRPr lang="fr-FR" sz="2400" b="0" i="0" dirty="0">
              <a:solidFill>
                <a:schemeClr val="accent5">
                  <a:lumMod val="50000"/>
                </a:schemeClr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 rtl="0" fontAlgn="base"/>
            <a:r>
              <a:rPr lang="fr-FR" sz="2400" b="0" i="0" dirty="0">
                <a:solidFill>
                  <a:schemeClr val="accent5">
                    <a:lumMod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Respecter le temps de parole de chacun, être vrai, centré sur cette Parole, écouter sans juger </a:t>
            </a:r>
          </a:p>
          <a:p>
            <a:pPr algn="l" rtl="0" fontAlgn="base"/>
            <a:endParaRPr lang="fr-FR" sz="2400" b="0" i="0" dirty="0">
              <a:solidFill>
                <a:schemeClr val="accent5">
                  <a:lumMod val="50000"/>
                </a:schemeClr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 rtl="0" fontAlgn="base"/>
            <a:r>
              <a:rPr lang="fr-FR" sz="2400" b="0" i="0" dirty="0">
                <a:solidFill>
                  <a:schemeClr val="accent5">
                    <a:lumMod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 qui est dit dans la Fraternité est confidentiel et ne doit pas sortir de la Fraternité</a:t>
            </a:r>
          </a:p>
          <a:p>
            <a:pPr algn="ctr" rtl="0" fontAlgn="base"/>
            <a:r>
              <a:rPr lang="fr-FR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30’</a:t>
            </a:r>
            <a:r>
              <a:rPr lang="fr-FR" sz="24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pPr algn="l" rtl="0" fontAlgn="base"/>
            <a:endParaRPr lang="fr-FR" sz="28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1270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458</Words>
  <Application>Microsoft Office PowerPoint</Application>
  <PresentationFormat>Grand écran</PresentationFormat>
  <Paragraphs>98</Paragraphs>
  <Slides>16</Slides>
  <Notes>16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Cambria</vt:lpstr>
      <vt:lpstr>Symbol</vt:lpstr>
      <vt:lpstr>Tahoma</vt:lpstr>
      <vt:lpstr>Thème Office</vt:lpstr>
      <vt:lpstr>Les Fraternités paroissiales</vt:lpstr>
      <vt:lpstr>Les Fraternités paroissiales</vt:lpstr>
      <vt:lpstr>Les Fraternités paroissiales</vt:lpstr>
      <vt:lpstr>Les Fraternités paroissiales</vt:lpstr>
      <vt:lpstr>Les Fraternités paroissiales</vt:lpstr>
      <vt:lpstr>Les Fraternités paroissiales</vt:lpstr>
      <vt:lpstr>Les Fraternités paroissiales</vt:lpstr>
      <vt:lpstr>Les Fraternités paroissiales</vt:lpstr>
      <vt:lpstr>Les Fraternités paroissiales</vt:lpstr>
      <vt:lpstr>Les Fraternités paroissiales</vt:lpstr>
      <vt:lpstr>Les Fraternités paroissiales</vt:lpstr>
      <vt:lpstr>Les Fraternités paroissiales</vt:lpstr>
      <vt:lpstr>Les Fraternités paroissiales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Fraternités paroissiales</dc:title>
  <dc:creator>Geneviève SAINTE</dc:creator>
  <cp:lastModifiedBy>Geneviève SAINTE</cp:lastModifiedBy>
  <cp:revision>2</cp:revision>
  <dcterms:created xsi:type="dcterms:W3CDTF">2022-06-08T13:14:39Z</dcterms:created>
  <dcterms:modified xsi:type="dcterms:W3CDTF">2022-06-09T10:00:39Z</dcterms:modified>
</cp:coreProperties>
</file>